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1" r:id="rId2"/>
    <p:sldId id="264" r:id="rId3"/>
    <p:sldId id="268" r:id="rId4"/>
    <p:sldId id="265" r:id="rId5"/>
    <p:sldId id="266" r:id="rId6"/>
  </p:sldIdLst>
  <p:sldSz cx="7620000" cy="9906000"/>
  <p:notesSz cx="7099300" cy="102346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40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72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217">
          <p15:clr>
            <a:srgbClr val="A4A3A4"/>
          </p15:clr>
        </p15:guide>
        <p15:guide id="4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99CCFF"/>
    <a:srgbClr val="000099"/>
    <a:srgbClr val="FF0000"/>
    <a:srgbClr val="0A9A44"/>
    <a:srgbClr val="0DC357"/>
    <a:srgbClr val="00CC66"/>
    <a:srgbClr val="03CC62"/>
    <a:srgbClr val="FFFFFF"/>
    <a:srgbClr val="01CBA0"/>
    <a:srgbClr val="00CC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485" autoAdjust="0"/>
    <p:restoredTop sz="90929"/>
  </p:normalViewPr>
  <p:slideViewPr>
    <p:cSldViewPr>
      <p:cViewPr>
        <p:scale>
          <a:sx n="100" d="100"/>
          <a:sy n="100" d="100"/>
        </p:scale>
        <p:origin x="-58" y="-58"/>
      </p:cViewPr>
      <p:guideLst>
        <p:guide orient="horz" pos="3120"/>
        <p:guide pos="2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50" d="100"/>
          <a:sy n="50" d="100"/>
        </p:scale>
        <p:origin x="-690" y="-72"/>
      </p:cViewPr>
      <p:guideLst>
        <p:guide orient="horz" pos="3072"/>
        <p:guide orient="horz" pos="3217"/>
        <p:guide pos="2160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90" tIns="47645" rIns="95290" bIns="47645" numCol="1" anchor="t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37" y="0"/>
            <a:ext cx="3076363" cy="511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90" tIns="47645" rIns="95290" bIns="47645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633"/>
            <a:ext cx="3076363" cy="511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90" tIns="47645" rIns="95290" bIns="47645" numCol="1" anchor="b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37" y="9722633"/>
            <a:ext cx="3076363" cy="511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90" tIns="47645" rIns="95290" bIns="47645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</a:defRPr>
            </a:lvl1pPr>
          </a:lstStyle>
          <a:p>
            <a:fld id="{E4306D0D-1028-4E5A-9A8A-BFA17C6558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32989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0"/>
            <a:ext cx="3865174" cy="534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290" tIns="47645" rIns="95290" bIns="47645">
            <a:spAutoFit/>
          </a:bodyPr>
          <a:lstStyle/>
          <a:p>
            <a:pPr algn="ctr">
              <a:spcBef>
                <a:spcPct val="50000"/>
              </a:spcBef>
            </a:pPr>
            <a:endParaRPr lang="en-US" sz="600" b="1" i="1" dirty="0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1500" b="1" i="1" dirty="0">
                <a:solidFill>
                  <a:schemeClr val="tx1"/>
                </a:solidFill>
              </a:rPr>
              <a:t>EURODYE-CTC</a:t>
            </a:r>
            <a:r>
              <a:rPr lang="en-US" sz="1500" i="1" dirty="0">
                <a:solidFill>
                  <a:schemeClr val="tx1"/>
                </a:solidFill>
              </a:rPr>
              <a:t> Conference : June 1999</a:t>
            </a:r>
            <a:endParaRPr lang="en-US" sz="1300" i="1" dirty="0">
              <a:solidFill>
                <a:schemeClr val="tx1"/>
              </a:solidFill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679440" y="9734269"/>
            <a:ext cx="1419860" cy="224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290" tIns="47645" rIns="95290" bIns="47645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i="1" dirty="0">
                <a:solidFill>
                  <a:schemeClr val="tx1"/>
                </a:solidFill>
              </a:rPr>
              <a:t>AF/ Cotton preparation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0" y="9712660"/>
            <a:ext cx="1972028" cy="255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290" tIns="47645" rIns="95290" bIns="4764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1" u="sng" dirty="0">
                <a:solidFill>
                  <a:schemeClr val="tx1"/>
                </a:solidFill>
              </a:rPr>
              <a:t>COTTON PREPARATION</a:t>
            </a:r>
            <a:endParaRPr lang="en-US" sz="600" i="1" dirty="0">
              <a:solidFill>
                <a:schemeClr val="tx1"/>
              </a:solidFill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313007" y="9734269"/>
            <a:ext cx="631049" cy="224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290" tIns="47645" rIns="95290" bIns="47645">
            <a:spAutoFit/>
          </a:bodyPr>
          <a:lstStyle/>
          <a:p>
            <a:pPr>
              <a:spcBef>
                <a:spcPct val="50000"/>
              </a:spcBef>
            </a:pPr>
            <a:fld id="{8C676EE8-089F-499F-97BA-9134845ABF38}" type="slidenum">
              <a:rPr lang="en-US" sz="800">
                <a:solidFill>
                  <a:schemeClr val="tx1"/>
                </a:solidFill>
              </a:rPr>
              <a:pPr>
                <a:spcBef>
                  <a:spcPct val="50000"/>
                </a:spcBef>
              </a:pPr>
              <a:t>‹#›</a:t>
            </a:fld>
            <a:r>
              <a:rPr lang="en-US" sz="800" dirty="0">
                <a:solidFill>
                  <a:schemeClr val="tx1"/>
                </a:solidFill>
              </a:rPr>
              <a:t> / 46</a:t>
            </a:r>
            <a:endParaRPr lang="en-US" sz="600" i="1" dirty="0">
              <a:solidFill>
                <a:schemeClr val="tx1"/>
              </a:solidFill>
            </a:endParaRPr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0" y="9734268"/>
            <a:ext cx="7099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290" tIns="47645" rIns="95290" bIns="47645" anchor="ctr"/>
          <a:lstStyle/>
          <a:p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9980016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6" name="Group 1028"/>
          <p:cNvGrpSpPr>
            <a:grpSpLocks/>
          </p:cNvGrpSpPr>
          <p:nvPr/>
        </p:nvGrpSpPr>
        <p:grpSpPr bwMode="auto">
          <a:xfrm>
            <a:off x="-862013" y="2195513"/>
            <a:ext cx="8482013" cy="7710487"/>
            <a:chOff x="-652" y="958"/>
            <a:chExt cx="6412" cy="3362"/>
          </a:xfrm>
        </p:grpSpPr>
        <p:sp>
          <p:nvSpPr>
            <p:cNvPr id="3074" name="Freeform 1026"/>
            <p:cNvSpPr>
              <a:spLocks/>
            </p:cNvSpPr>
            <p:nvPr/>
          </p:nvSpPr>
          <p:spPr bwMode="invGray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80000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075" name="Arc 1027"/>
            <p:cNvSpPr>
              <a:spLocks/>
            </p:cNvSpPr>
            <p:nvPr/>
          </p:nvSpPr>
          <p:spPr bwMode="ltGray">
            <a:xfrm>
              <a:off x="-652" y="958"/>
              <a:ext cx="4237" cy="3362"/>
            </a:xfrm>
            <a:custGeom>
              <a:avLst/>
              <a:gdLst>
                <a:gd name="G0" fmla="+- 0 0 0"/>
                <a:gd name="G1" fmla="+- 21360 0 0"/>
                <a:gd name="G2" fmla="+- 21600 0 0"/>
                <a:gd name="T0" fmla="*/ 3211 w 21600"/>
                <a:gd name="T1" fmla="*/ 0 h 21360"/>
                <a:gd name="T2" fmla="*/ 21600 w 21600"/>
                <a:gd name="T3" fmla="*/ 21360 h 21360"/>
                <a:gd name="T4" fmla="*/ 0 w 21600"/>
                <a:gd name="T5" fmla="*/ 21360 h 21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360" fill="none" extrusionOk="0">
                  <a:moveTo>
                    <a:pt x="3210" y="0"/>
                  </a:moveTo>
                  <a:cubicBezTo>
                    <a:pt x="13781" y="1589"/>
                    <a:pt x="21600" y="10670"/>
                    <a:pt x="21600" y="21360"/>
                  </a:cubicBezTo>
                </a:path>
                <a:path w="21600" h="21360" stroke="0" extrusionOk="0">
                  <a:moveTo>
                    <a:pt x="3210" y="0"/>
                  </a:moveTo>
                  <a:cubicBezTo>
                    <a:pt x="13781" y="1589"/>
                    <a:pt x="21600" y="10670"/>
                    <a:pt x="21600" y="21360"/>
                  </a:cubicBezTo>
                  <a:lnTo>
                    <a:pt x="0" y="2136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3077" name="Rectangle 1029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077913" y="1100138"/>
            <a:ext cx="6477000" cy="1651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841" tIns="50421" rIns="100841" bIns="50421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fr-FR" noProof="0" smtClean="0"/>
              <a:t>Click to edit Master title style</a:t>
            </a:r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571500" y="4953000"/>
            <a:ext cx="5334000" cy="25320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841" tIns="50421" rIns="100841" bIns="50421" numCol="1" anchor="ctr" anchorCtr="0" compatLnSpc="1">
            <a:prstTxWarp prst="textNoShape">
              <a:avLst/>
            </a:prstTxWarp>
          </a:bodyPr>
          <a:lstStyle>
            <a:lvl1pPr marL="0" indent="0" algn="ctr">
              <a:defRPr/>
            </a:lvl1pPr>
          </a:lstStyle>
          <a:p>
            <a:pPr lvl="0"/>
            <a:r>
              <a:rPr lang="fr-FR" noProof="0" smtClean="0"/>
              <a:t>Click to edit Master subtitle style</a:t>
            </a:r>
          </a:p>
        </p:txBody>
      </p:sp>
      <p:sp>
        <p:nvSpPr>
          <p:cNvPr id="3079" name="Rectangle 103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571500" y="9024938"/>
            <a:ext cx="1587500" cy="660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0841" tIns="50421" rIns="100841" bIns="50421" numCol="1" anchor="ctr" anchorCtr="0" compatLnSpc="1">
            <a:prstTxWarp prst="textNoShape">
              <a:avLst/>
            </a:prstTxWarp>
          </a:bodyPr>
          <a:lstStyle>
            <a:lvl1pPr defTabSz="1001713">
              <a:defRPr sz="15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80" name="Rectangle 10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03500" y="9024938"/>
            <a:ext cx="2413000" cy="660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0841" tIns="50421" rIns="100841" bIns="50421" numCol="1" anchor="ctr" anchorCtr="0" compatLnSpc="1">
            <a:prstTxWarp prst="textNoShape">
              <a:avLst/>
            </a:prstTxWarp>
          </a:bodyPr>
          <a:lstStyle>
            <a:lvl1pPr algn="ctr" defTabSz="1001713">
              <a:defRPr sz="15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81" name="Rectangle 103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61000" y="9024938"/>
            <a:ext cx="1587500" cy="660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0841" tIns="50421" rIns="100841" bIns="50421" numCol="1" anchor="ctr" anchorCtr="0" compatLnSpc="1">
            <a:prstTxWarp prst="textNoShape">
              <a:avLst/>
            </a:prstTxWarp>
          </a:bodyPr>
          <a:lstStyle>
            <a:lvl1pPr algn="r" defTabSz="1001713">
              <a:defRPr sz="1500">
                <a:solidFill>
                  <a:schemeClr val="tx1"/>
                </a:solidFill>
              </a:defRPr>
            </a:lvl1pPr>
          </a:lstStyle>
          <a:p>
            <a:fld id="{3B22D376-B96A-4C0F-917C-9DBB4205B1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527050"/>
            <a:ext cx="6572250" cy="19145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3875" y="2636838"/>
            <a:ext cx="6572250" cy="62849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4984410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53063" y="527050"/>
            <a:ext cx="1643062" cy="83947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3875" y="527050"/>
            <a:ext cx="4776788" cy="83947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1930320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527050"/>
            <a:ext cx="6572250" cy="19145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Online Image Placeholder 2"/>
          <p:cNvSpPr>
            <a:spLocks noGrp="1"/>
          </p:cNvSpPr>
          <p:nvPr>
            <p:ph type="clipArt" sz="half" idx="1"/>
          </p:nvPr>
        </p:nvSpPr>
        <p:spPr>
          <a:xfrm>
            <a:off x="523875" y="2636838"/>
            <a:ext cx="3209925" cy="628491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0" y="2636838"/>
            <a:ext cx="3209925" cy="62849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10935835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32064870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00" y="2470150"/>
            <a:ext cx="6572250" cy="411956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00" y="6629400"/>
            <a:ext cx="6572250" cy="2166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68001232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527050"/>
            <a:ext cx="6572250" cy="19145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3875" y="2636838"/>
            <a:ext cx="3209925" cy="62849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2636838"/>
            <a:ext cx="3209925" cy="62849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53278449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463" y="527050"/>
            <a:ext cx="6572250" cy="19145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463" y="2428875"/>
            <a:ext cx="3222625" cy="11890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463" y="3617913"/>
            <a:ext cx="3222625" cy="53228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57625" y="2428875"/>
            <a:ext cx="3240088" cy="11890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57625" y="3617913"/>
            <a:ext cx="3240088" cy="53228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2309844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527050"/>
            <a:ext cx="6572250" cy="19145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8781794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04563449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463" y="660400"/>
            <a:ext cx="2457450" cy="2311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0088" y="1425575"/>
            <a:ext cx="3857625" cy="70405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463" y="2971800"/>
            <a:ext cx="2457450" cy="550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46278905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463" y="660400"/>
            <a:ext cx="2457450" cy="2311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40088" y="1425575"/>
            <a:ext cx="3857625" cy="70405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463" y="2971800"/>
            <a:ext cx="2457450" cy="550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04956454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0" y="8891032"/>
            <a:ext cx="7620000" cy="1008119"/>
            <a:chOff x="0" y="8915400"/>
            <a:chExt cx="7620000" cy="1008119"/>
          </a:xfrm>
        </p:grpSpPr>
        <p:grpSp>
          <p:nvGrpSpPr>
            <p:cNvPr id="11" name="Group 10"/>
            <p:cNvGrpSpPr/>
            <p:nvPr userDrawn="1"/>
          </p:nvGrpSpPr>
          <p:grpSpPr>
            <a:xfrm>
              <a:off x="0" y="8915400"/>
              <a:ext cx="7620000" cy="1008119"/>
              <a:chOff x="0" y="8915400"/>
              <a:chExt cx="7620000" cy="1008119"/>
            </a:xfrm>
          </p:grpSpPr>
          <p:pic>
            <p:nvPicPr>
              <p:cNvPr id="12" name="Picture 50" descr="avcotiff"/>
              <p:cNvPicPr>
                <a:picLocks noChangeAspect="1" noChangeArrowheads="1"/>
              </p:cNvPicPr>
              <p:nvPr userDrawn="1"/>
            </p:nvPicPr>
            <p:blipFill>
              <a:blip r:embed="rId1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8915400"/>
                <a:ext cx="1981200" cy="8810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6" name="Group 5"/>
              <p:cNvGrpSpPr/>
              <p:nvPr userDrawn="1"/>
            </p:nvGrpSpPr>
            <p:grpSpPr>
              <a:xfrm>
                <a:off x="0" y="9796463"/>
                <a:ext cx="7620000" cy="127056"/>
                <a:chOff x="0" y="9796463"/>
                <a:chExt cx="7620000" cy="127056"/>
              </a:xfrm>
            </p:grpSpPr>
            <p:sp>
              <p:nvSpPr>
                <p:cNvPr id="4" name="Rectangle 3"/>
                <p:cNvSpPr/>
                <p:nvPr userDrawn="1"/>
              </p:nvSpPr>
              <p:spPr bwMode="auto">
                <a:xfrm>
                  <a:off x="0" y="9796463"/>
                  <a:ext cx="1905000" cy="125137"/>
                </a:xfrm>
                <a:prstGeom prst="rect">
                  <a:avLst/>
                </a:prstGeom>
                <a:solidFill>
                  <a:srgbClr val="0A9A44"/>
                </a:solidFill>
                <a:ln w="12700" cap="flat" cmpd="sng" algn="ctr">
                  <a:noFill/>
                  <a:prstDash val="solid"/>
                  <a:round/>
                  <a:headEnd type="none" w="sm" len="sm"/>
                  <a:tailEnd type="none" w="sm" len="sm"/>
                </a:ln>
                <a:effectLst/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3200" b="0" i="0" u="none" strike="noStrike" cap="none" normalizeH="0" baseline="0" smtClean="0">
                    <a:ln>
                      <a:noFill/>
                    </a:ln>
                    <a:solidFill>
                      <a:schemeClr val="bg2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4" name="Rectangle 13"/>
                <p:cNvSpPr/>
                <p:nvPr userDrawn="1"/>
              </p:nvSpPr>
              <p:spPr bwMode="auto">
                <a:xfrm>
                  <a:off x="1896000" y="9797519"/>
                  <a:ext cx="5724000" cy="126000"/>
                </a:xfrm>
                <a:prstGeom prst="rect">
                  <a:avLst/>
                </a:prstGeom>
                <a:solidFill>
                  <a:srgbClr val="000099"/>
                </a:solidFill>
                <a:ln w="12700" cap="flat" cmpd="sng" algn="ctr">
                  <a:noFill/>
                  <a:prstDash val="solid"/>
                  <a:round/>
                  <a:headEnd type="none" w="sm" len="sm"/>
                  <a:tailEnd type="none" w="sm" len="sm"/>
                </a:ln>
                <a:effectLst/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3200" b="0" i="0" u="none" strike="noStrike" cap="none" normalizeH="0" baseline="0" smtClean="0">
                    <a:ln>
                      <a:noFill/>
                    </a:ln>
                    <a:solidFill>
                      <a:schemeClr val="bg2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17" name="TextBox 16"/>
            <p:cNvSpPr txBox="1"/>
            <p:nvPr userDrawn="1"/>
          </p:nvSpPr>
          <p:spPr>
            <a:xfrm>
              <a:off x="4419600" y="9408163"/>
              <a:ext cx="3168352" cy="27699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200" b="1" i="1" dirty="0" smtClean="0">
                  <a:solidFill>
                    <a:srgbClr val="0A9A44"/>
                  </a:solidFill>
                  <a:latin typeface="Myriad Pro" pitchFamily="34" charset="0"/>
                </a:rPr>
                <a:t>YOUR PARTNER IN TEXTILE CHEMISTRY</a:t>
              </a:r>
              <a:endParaRPr lang="fr-FR" sz="1200" b="1" i="1" dirty="0">
                <a:solidFill>
                  <a:srgbClr val="0A9A44"/>
                </a:solidFill>
                <a:latin typeface="Myriad Pro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algn="ctr" defTabSz="1001713" rtl="0" eaLnBrk="0" fontAlgn="base" hangingPunct="0">
        <a:spcBef>
          <a:spcPct val="0"/>
        </a:spcBef>
        <a:spcAft>
          <a:spcPct val="0"/>
        </a:spcAft>
        <a:defRPr sz="2600" b="1" i="1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defTabSz="1001713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ctr" defTabSz="1001713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ctr" defTabSz="1001713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ctr" defTabSz="1001713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ctr" defTabSz="1001713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ctr" defTabSz="1001713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ctr" defTabSz="1001713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ctr" defTabSz="1001713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76238" indent="-376238" algn="l" defTabSz="1001713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charset="2"/>
        <a:defRPr sz="3500" kern="1200">
          <a:solidFill>
            <a:schemeClr val="bg2"/>
          </a:solidFill>
          <a:latin typeface="+mn-lt"/>
          <a:ea typeface="+mn-ea"/>
          <a:cs typeface="+mn-cs"/>
        </a:defRPr>
      </a:lvl1pPr>
      <a:lvl2pPr marL="814388" indent="-314325" algn="l" defTabSz="1001713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538" indent="-250825" algn="l" defTabSz="100171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charset="2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52600" indent="-250825" algn="l" defTabSz="1001713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52663" indent="-249238" algn="l" defTabSz="100171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7620000" cy="76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0" y="6604337"/>
            <a:ext cx="762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0099"/>
                </a:solidFill>
                <a:latin typeface="LHF Square Block" pitchFamily="34" charset="0"/>
              </a:rPr>
              <a:t>AVCO-BLANKINOL COM-LT</a:t>
            </a:r>
          </a:p>
          <a:p>
            <a:pPr algn="ctr"/>
            <a:r>
              <a:rPr lang="en-US" sz="1200" b="1" dirty="0" smtClean="0">
                <a:solidFill>
                  <a:srgbClr val="C00000"/>
                </a:solidFill>
                <a:latin typeface="LHF Square Block" pitchFamily="34" charset="0"/>
              </a:rPr>
              <a:t>BLEACHING AT LOW TEMPERATURE</a:t>
            </a:r>
            <a:endParaRPr lang="fr-FR" sz="1200" b="1" dirty="0">
              <a:solidFill>
                <a:srgbClr val="C00000"/>
              </a:solidFill>
              <a:latin typeface="LHF Square Block" pitchFamily="34" charset="0"/>
            </a:endParaRPr>
          </a:p>
          <a:p>
            <a:pPr algn="ctr"/>
            <a:endParaRPr lang="fr-FR" sz="2400" b="1" dirty="0">
              <a:solidFill>
                <a:srgbClr val="000099"/>
              </a:solidFill>
              <a:latin typeface="LHF Square Blo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52824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2875547" y="121102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kern="100" spc="-65" dirty="0" smtClean="0">
                <a:solidFill>
                  <a:srgbClr val="FF0000"/>
                </a:solidFill>
                <a:latin typeface="LHF Square Block" panose="020B09040202020D0204" pitchFamily="34" charset="0"/>
                <a:ea typeface="SimSun" panose="02010600030101010101" pitchFamily="2" charset="-122"/>
                <a:cs typeface="Levenim MT" panose="02010502060101010101" pitchFamily="2" charset="-79"/>
              </a:rPr>
              <a:t>STANDARD PROCESS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94315310"/>
              </p:ext>
            </p:extLst>
          </p:nvPr>
        </p:nvGraphicFramePr>
        <p:xfrm>
          <a:off x="763200" y="990600"/>
          <a:ext cx="2592000" cy="13754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000"/>
                <a:gridCol w="1152000"/>
              </a:tblGrid>
              <a:tr h="175260">
                <a:tc>
                  <a:txBody>
                    <a:bodyPr/>
                    <a:lstStyle/>
                    <a:p>
                      <a:pPr marL="30480" algn="l" rtl="1">
                        <a:lnSpc>
                          <a:spcPts val="1305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fabric</a:t>
                      </a:r>
                      <a:r>
                        <a:rPr lang="en-US" sz="900" spc="45" dirty="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US" sz="900" spc="-5" dirty="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quality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5405" algn="l" rtl="1">
                        <a:lnSpc>
                          <a:spcPts val="1305"/>
                        </a:lnSpc>
                        <a:spcAft>
                          <a:spcPts val="0"/>
                        </a:spcAft>
                      </a:pPr>
                      <a:r>
                        <a:rPr lang="en-US" sz="900" spc="25">
                          <a:solidFill>
                            <a:srgbClr val="000099"/>
                          </a:solidFill>
                          <a:effectLst/>
                        </a:rPr>
                        <a:t>100%</a:t>
                      </a:r>
                      <a:r>
                        <a:rPr lang="en-US" sz="900" spc="-105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en-US" sz="900" spc="-15">
                          <a:solidFill>
                            <a:srgbClr val="000099"/>
                          </a:solidFill>
                          <a:effectLst/>
                        </a:rPr>
                        <a:t>Co</a:t>
                      </a:r>
                      <a:r>
                        <a:rPr lang="en-US" sz="900">
                          <a:solidFill>
                            <a:srgbClr val="000099"/>
                          </a:solidFill>
                          <a:effectLst/>
                        </a:rPr>
                        <a:t> knit. fab.</a:t>
                      </a:r>
                      <a:endParaRPr lang="fr-FR" sz="120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30480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 spc="5" dirty="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weight</a:t>
                      </a:r>
                      <a:r>
                        <a:rPr lang="en-US" sz="900" spc="20" dirty="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US" sz="900" spc="-5" dirty="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p. </a:t>
                      </a:r>
                      <a:r>
                        <a:rPr lang="en-US" sz="900" dirty="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run.</a:t>
                      </a:r>
                      <a:r>
                        <a:rPr lang="en-US" sz="900" spc="-5" dirty="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US" sz="900" spc="15" dirty="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met.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5760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 spc="20">
                          <a:solidFill>
                            <a:srgbClr val="000099"/>
                          </a:solidFill>
                          <a:effectLst/>
                        </a:rPr>
                        <a:t>200</a:t>
                      </a:r>
                      <a:r>
                        <a:rPr lang="en-US" sz="900" spc="10">
                          <a:solidFill>
                            <a:srgbClr val="000099"/>
                          </a:solidFill>
                          <a:effectLst/>
                        </a:rPr>
                        <a:t>      </a:t>
                      </a:r>
                      <a:r>
                        <a:rPr lang="en-US" sz="900">
                          <a:solidFill>
                            <a:srgbClr val="000099"/>
                          </a:solidFill>
                          <a:effectLst/>
                        </a:rPr>
                        <a:t>g/rm</a:t>
                      </a:r>
                      <a:endParaRPr lang="fr-FR" sz="120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30480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 spc="20" dirty="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m² </a:t>
                      </a:r>
                      <a:r>
                        <a:rPr lang="en-US" sz="900" spc="5" dirty="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weight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5760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 spc="20">
                          <a:solidFill>
                            <a:srgbClr val="000099"/>
                          </a:solidFill>
                          <a:effectLst/>
                        </a:rPr>
                        <a:t>143</a:t>
                      </a:r>
                      <a:r>
                        <a:rPr lang="en-US" sz="900" spc="25">
                          <a:solidFill>
                            <a:srgbClr val="000099"/>
                          </a:solidFill>
                          <a:effectLst/>
                        </a:rPr>
                        <a:t>      </a:t>
                      </a:r>
                      <a:r>
                        <a:rPr lang="en-US" sz="900">
                          <a:solidFill>
                            <a:srgbClr val="000099"/>
                          </a:solidFill>
                          <a:effectLst/>
                        </a:rPr>
                        <a:t>g/m²</a:t>
                      </a:r>
                      <a:endParaRPr lang="fr-FR" sz="120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30480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fabric</a:t>
                      </a:r>
                      <a:r>
                        <a:rPr lang="en-US" sz="900" spc="45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US" sz="900" spc="5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width</a:t>
                      </a:r>
                      <a:endParaRPr lang="fr-FR" sz="1200">
                        <a:solidFill>
                          <a:srgbClr val="000099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5760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 spc="20" dirty="0">
                          <a:solidFill>
                            <a:srgbClr val="000099"/>
                          </a:solidFill>
                          <a:effectLst/>
                        </a:rPr>
                        <a:t>140</a:t>
                      </a:r>
                      <a:r>
                        <a:rPr lang="en-US" sz="900" dirty="0">
                          <a:solidFill>
                            <a:srgbClr val="000099"/>
                          </a:solidFill>
                          <a:effectLst/>
                        </a:rPr>
                        <a:t>       </a:t>
                      </a:r>
                      <a:r>
                        <a:rPr lang="en-US" sz="900" spc="20" dirty="0" smtClean="0">
                          <a:solidFill>
                            <a:srgbClr val="000099"/>
                          </a:solidFill>
                          <a:effectLst/>
                        </a:rPr>
                        <a:t>cm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30480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 spc="1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batch</a:t>
                      </a:r>
                      <a:r>
                        <a:rPr lang="en-US" sz="90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length</a:t>
                      </a:r>
                      <a:endParaRPr lang="fr-FR" sz="1200">
                        <a:solidFill>
                          <a:srgbClr val="000099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5580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 spc="15" dirty="0">
                          <a:solidFill>
                            <a:srgbClr val="000099"/>
                          </a:solidFill>
                          <a:effectLst/>
                        </a:rPr>
                        <a:t>2500.0</a:t>
                      </a:r>
                      <a:r>
                        <a:rPr lang="en-US" sz="900" spc="5" dirty="0">
                          <a:solidFill>
                            <a:srgbClr val="000099"/>
                          </a:solidFill>
                          <a:effectLst/>
                        </a:rPr>
                        <a:t>  </a:t>
                      </a:r>
                      <a:r>
                        <a:rPr lang="en-US" sz="900" spc="10" dirty="0" smtClean="0">
                          <a:solidFill>
                            <a:srgbClr val="000099"/>
                          </a:solidFill>
                          <a:effectLst/>
                        </a:rPr>
                        <a:t>m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30480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rope</a:t>
                      </a:r>
                      <a:r>
                        <a:rPr lang="en-US" sz="900" spc="45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US" sz="90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length</a:t>
                      </a:r>
                      <a:endParaRPr lang="fr-FR" sz="1200">
                        <a:solidFill>
                          <a:srgbClr val="000099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5430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 spc="15" dirty="0">
                          <a:solidFill>
                            <a:srgbClr val="000099"/>
                          </a:solidFill>
                          <a:effectLst/>
                        </a:rPr>
                        <a:t>625.0</a:t>
                      </a:r>
                      <a:r>
                        <a:rPr lang="en-US" sz="900" spc="5" dirty="0">
                          <a:solidFill>
                            <a:srgbClr val="000099"/>
                          </a:solidFill>
                          <a:effectLst/>
                        </a:rPr>
                        <a:t>    </a:t>
                      </a:r>
                      <a:r>
                        <a:rPr lang="en-US" sz="900" spc="10" dirty="0" smtClean="0">
                          <a:solidFill>
                            <a:srgbClr val="000099"/>
                          </a:solidFill>
                          <a:effectLst/>
                        </a:rPr>
                        <a:t>m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30480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 spc="-15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liquor</a:t>
                      </a:r>
                      <a:r>
                        <a:rPr lang="en-US" sz="900" spc="45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US" sz="900" spc="5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retention</a:t>
                      </a:r>
                      <a:endParaRPr lang="fr-FR" sz="1200">
                        <a:solidFill>
                          <a:srgbClr val="000099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05765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99"/>
                          </a:solidFill>
                          <a:effectLst/>
                        </a:rPr>
                        <a:t>2.5</a:t>
                      </a:r>
                      <a:r>
                        <a:rPr lang="en-US" sz="900" spc="25" dirty="0">
                          <a:solidFill>
                            <a:srgbClr val="000099"/>
                          </a:solidFill>
                          <a:effectLst/>
                        </a:rPr>
                        <a:t>      </a:t>
                      </a:r>
                      <a:r>
                        <a:rPr lang="en-US" sz="900" spc="25" dirty="0" smtClean="0">
                          <a:solidFill>
                            <a:srgbClr val="000099"/>
                          </a:solidFill>
                          <a:effectLst/>
                        </a:rPr>
                        <a:t> </a:t>
                      </a:r>
                      <a:r>
                        <a:rPr lang="en-US" sz="900" spc="0" dirty="0" smtClean="0">
                          <a:solidFill>
                            <a:srgbClr val="000099"/>
                          </a:solidFill>
                          <a:effectLst/>
                        </a:rPr>
                        <a:t>l</a:t>
                      </a:r>
                      <a:r>
                        <a:rPr lang="en-US" sz="900" dirty="0" smtClean="0">
                          <a:solidFill>
                            <a:srgbClr val="000099"/>
                          </a:solidFill>
                          <a:effectLst/>
                        </a:rPr>
                        <a:t>/kg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30480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circulation </a:t>
                      </a:r>
                      <a:r>
                        <a:rPr lang="en-US" sz="900" spc="5" dirty="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time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05765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99"/>
                          </a:solidFill>
                          <a:effectLst/>
                        </a:rPr>
                        <a:t>2.8</a:t>
                      </a:r>
                      <a:r>
                        <a:rPr lang="en-US" sz="900" spc="15" dirty="0">
                          <a:solidFill>
                            <a:srgbClr val="000099"/>
                          </a:solidFill>
                          <a:effectLst/>
                        </a:rPr>
                        <a:t>       </a:t>
                      </a:r>
                      <a:r>
                        <a:rPr lang="en-US" sz="900" spc="5" dirty="0">
                          <a:solidFill>
                            <a:srgbClr val="000099"/>
                          </a:solidFill>
                          <a:effectLst/>
                        </a:rPr>
                        <a:t>min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1332674"/>
              </p:ext>
            </p:extLst>
          </p:nvPr>
        </p:nvGraphicFramePr>
        <p:xfrm>
          <a:off x="3960000" y="990600"/>
          <a:ext cx="3044399" cy="9150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6399"/>
                <a:gridCol w="684000"/>
                <a:gridCol w="684000"/>
              </a:tblGrid>
              <a:tr h="152400">
                <a:tc gridSpan="3">
                  <a:txBody>
                    <a:bodyPr/>
                    <a:lstStyle/>
                    <a:p>
                      <a:pPr marL="24130" algn="l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spc="5" dirty="0" smtClean="0">
                          <a:effectLst/>
                        </a:rPr>
                        <a:t> A</a:t>
                      </a:r>
                      <a:r>
                        <a:rPr lang="en-US" sz="900" spc="5" dirty="0">
                          <a:effectLst/>
                        </a:rPr>
                        <a:t>:</a:t>
                      </a: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spc="10" dirty="0">
                          <a:effectLst/>
                        </a:rPr>
                        <a:t>98°C</a:t>
                      </a:r>
                      <a:r>
                        <a:rPr lang="en-US" sz="900" spc="55" dirty="0">
                          <a:effectLst/>
                        </a:rPr>
                        <a:t> </a:t>
                      </a:r>
                      <a:r>
                        <a:rPr lang="en-US" sz="900" spc="35" dirty="0">
                          <a:effectLst/>
                        </a:rPr>
                        <a:t>Bleaching</a:t>
                      </a:r>
                      <a:endParaRPr lang="fr-F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marL="257175" algn="l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spc="15" dirty="0" smtClean="0">
                          <a:solidFill>
                            <a:srgbClr val="000099"/>
                          </a:solidFill>
                          <a:effectLst/>
                        </a:rPr>
                        <a:t> Products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0495" algn="r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spc="40" dirty="0">
                          <a:solidFill>
                            <a:srgbClr val="000099"/>
                          </a:solidFill>
                          <a:effectLst/>
                        </a:rPr>
                        <a:t>amount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610235">
                <a:tc>
                  <a:txBody>
                    <a:bodyPr/>
                    <a:lstStyle/>
                    <a:p>
                      <a:pPr marL="24130" algn="l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US" sz="900" dirty="0" smtClean="0">
                          <a:solidFill>
                            <a:srgbClr val="FF0000"/>
                          </a:solidFill>
                          <a:effectLst/>
                        </a:rPr>
                        <a:t>1 </a:t>
                      </a:r>
                      <a:r>
                        <a:rPr lang="en-US" sz="900" spc="35" dirty="0" smtClean="0">
                          <a:solidFill>
                            <a:srgbClr val="000099"/>
                          </a:solidFill>
                          <a:effectLst/>
                        </a:rPr>
                        <a:t>detergent</a:t>
                      </a:r>
                      <a:endParaRPr lang="fr-FR" sz="1200" spc="0" dirty="0" smtClean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 marL="24130" algn="l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en-US" sz="9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90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en-US" sz="900" spc="35" dirty="0">
                          <a:solidFill>
                            <a:srgbClr val="000099"/>
                          </a:solidFill>
                          <a:effectLst/>
                        </a:rPr>
                        <a:t>peroxide</a:t>
                      </a:r>
                      <a:r>
                        <a:rPr lang="en-US" sz="90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en-US" sz="900" spc="25" dirty="0">
                          <a:solidFill>
                            <a:srgbClr val="000099"/>
                          </a:solidFill>
                          <a:effectLst/>
                        </a:rPr>
                        <a:t>stabilizer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 marL="24130" algn="l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spc="20" dirty="0" smtClean="0">
                          <a:solidFill>
                            <a:srgbClr val="FF0000"/>
                          </a:solidFill>
                          <a:effectLst/>
                        </a:rPr>
                        <a:t> 1</a:t>
                      </a:r>
                      <a:r>
                        <a:rPr lang="en-US" sz="90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en-US" sz="900" spc="35" dirty="0">
                          <a:solidFill>
                            <a:srgbClr val="000099"/>
                          </a:solidFill>
                          <a:effectLst/>
                        </a:rPr>
                        <a:t>peroxide</a:t>
                      </a:r>
                      <a:r>
                        <a:rPr lang="en-US" sz="90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en-US" sz="900" spc="15" dirty="0">
                          <a:solidFill>
                            <a:srgbClr val="000099"/>
                          </a:solidFill>
                          <a:effectLst/>
                        </a:rPr>
                        <a:t>50%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 marL="24130" algn="l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spc="20" baseline="0" dirty="0" smtClean="0">
                          <a:solidFill>
                            <a:srgbClr val="000099"/>
                          </a:solidFill>
                          <a:effectLst/>
                        </a:rPr>
                        <a:t> </a:t>
                      </a:r>
                      <a:r>
                        <a:rPr lang="en-US" sz="9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90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en-US" sz="900" spc="30" dirty="0">
                          <a:solidFill>
                            <a:srgbClr val="000099"/>
                          </a:solidFill>
                          <a:effectLst/>
                        </a:rPr>
                        <a:t>NaOH</a:t>
                      </a:r>
                      <a:r>
                        <a:rPr lang="en-US" sz="900" spc="55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en-US" sz="900" spc="15" dirty="0">
                          <a:solidFill>
                            <a:srgbClr val="000099"/>
                          </a:solidFill>
                          <a:effectLst/>
                        </a:rPr>
                        <a:t>50%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6860" algn="r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spc="35" dirty="0">
                          <a:solidFill>
                            <a:srgbClr val="000099"/>
                          </a:solidFill>
                          <a:effectLst/>
                        </a:rPr>
                        <a:t>%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 marL="276860" algn="r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spc="35" dirty="0">
                          <a:solidFill>
                            <a:srgbClr val="000099"/>
                          </a:solidFill>
                          <a:effectLst/>
                        </a:rPr>
                        <a:t>%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 marL="276860" algn="r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spc="35" dirty="0">
                          <a:solidFill>
                            <a:srgbClr val="000099"/>
                          </a:solidFill>
                          <a:effectLst/>
                        </a:rPr>
                        <a:t>%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 marL="276860" algn="r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spc="35" dirty="0">
                          <a:solidFill>
                            <a:srgbClr val="000099"/>
                          </a:solidFill>
                          <a:effectLst/>
                        </a:rPr>
                        <a:t>%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5910" algn="r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spc="20" dirty="0">
                          <a:solidFill>
                            <a:srgbClr val="000099"/>
                          </a:solidFill>
                          <a:effectLst/>
                        </a:rPr>
                        <a:t>0.8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 marL="295910" algn="r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spc="20" dirty="0">
                          <a:solidFill>
                            <a:srgbClr val="000099"/>
                          </a:solidFill>
                          <a:effectLst/>
                        </a:rPr>
                        <a:t>0.6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 marL="295910" algn="r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spc="20" dirty="0">
                          <a:solidFill>
                            <a:srgbClr val="000099"/>
                          </a:solidFill>
                          <a:effectLst/>
                        </a:rPr>
                        <a:t>2.0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 marL="295910" algn="r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spc="20" dirty="0">
                          <a:solidFill>
                            <a:srgbClr val="000099"/>
                          </a:solidFill>
                          <a:effectLst/>
                        </a:rPr>
                        <a:t>3.0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10980348"/>
              </p:ext>
            </p:extLst>
          </p:nvPr>
        </p:nvGraphicFramePr>
        <p:xfrm>
          <a:off x="3960000" y="2024390"/>
          <a:ext cx="3045600" cy="16643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7600"/>
                <a:gridCol w="684000"/>
                <a:gridCol w="684000"/>
              </a:tblGrid>
              <a:tr h="152400">
                <a:tc gridSpan="3">
                  <a:txBody>
                    <a:bodyPr/>
                    <a:lstStyle/>
                    <a:p>
                      <a:pPr marL="24130" algn="l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spc="5" dirty="0" smtClean="0">
                          <a:effectLst/>
                        </a:rPr>
                        <a:t> B</a:t>
                      </a:r>
                      <a:r>
                        <a:rPr lang="en-US" sz="900" spc="5" dirty="0">
                          <a:effectLst/>
                        </a:rPr>
                        <a:t>:</a:t>
                      </a: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spc="20" dirty="0" err="1">
                          <a:effectLst/>
                        </a:rPr>
                        <a:t>Neutralisation</a:t>
                      </a:r>
                      <a:r>
                        <a:rPr lang="en-US" sz="900" spc="85" dirty="0">
                          <a:effectLst/>
                        </a:rPr>
                        <a:t> </a:t>
                      </a:r>
                      <a:r>
                        <a:rPr lang="en-US" sz="900" spc="5" dirty="0">
                          <a:effectLst/>
                        </a:rPr>
                        <a:t>/</a:t>
                      </a:r>
                      <a:r>
                        <a:rPr lang="en-US" sz="900" spc="110" dirty="0">
                          <a:effectLst/>
                        </a:rPr>
                        <a:t> </a:t>
                      </a:r>
                      <a:r>
                        <a:rPr lang="en-US" sz="900" spc="25" dirty="0">
                          <a:effectLst/>
                        </a:rPr>
                        <a:t>Catalase</a:t>
                      </a: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spc="35" dirty="0">
                          <a:effectLst/>
                        </a:rPr>
                        <a:t>treatment</a:t>
                      </a:r>
                      <a:endParaRPr lang="fr-F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marL="257175" algn="l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spc="15" dirty="0" smtClean="0">
                          <a:solidFill>
                            <a:srgbClr val="000099"/>
                          </a:solidFill>
                          <a:effectLst/>
                        </a:rPr>
                        <a:t> Products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0495" algn="r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spc="40" dirty="0">
                          <a:solidFill>
                            <a:srgbClr val="000099"/>
                          </a:solidFill>
                          <a:effectLst/>
                        </a:rPr>
                        <a:t>amount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5435">
                <a:tc>
                  <a:txBody>
                    <a:bodyPr/>
                    <a:lstStyle/>
                    <a:p>
                      <a:pPr marL="24130" algn="l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spc="20" dirty="0" smtClean="0">
                          <a:solidFill>
                            <a:srgbClr val="000099"/>
                          </a:solidFill>
                          <a:effectLst/>
                        </a:rPr>
                        <a:t> </a:t>
                      </a:r>
                      <a:r>
                        <a:rPr lang="en-US" sz="900" spc="2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900" spc="0" baseline="0" dirty="0" smtClean="0">
                          <a:solidFill>
                            <a:srgbClr val="000099"/>
                          </a:solidFill>
                          <a:effectLst/>
                        </a:rPr>
                        <a:t> </a:t>
                      </a:r>
                      <a:r>
                        <a:rPr lang="en-US" sz="900" spc="5" dirty="0" smtClean="0">
                          <a:solidFill>
                            <a:srgbClr val="000099"/>
                          </a:solidFill>
                          <a:effectLst/>
                        </a:rPr>
                        <a:t>ACETIC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 marL="24130" algn="l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spc="20" dirty="0" smtClean="0">
                          <a:solidFill>
                            <a:srgbClr val="000099"/>
                          </a:solidFill>
                          <a:effectLst/>
                        </a:rPr>
                        <a:t> </a:t>
                      </a:r>
                      <a:r>
                        <a:rPr lang="en-US" sz="900" spc="2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900" spc="0" baseline="0" dirty="0" smtClean="0">
                          <a:solidFill>
                            <a:srgbClr val="000099"/>
                          </a:solidFill>
                          <a:effectLst/>
                        </a:rPr>
                        <a:t> </a:t>
                      </a:r>
                      <a:r>
                        <a:rPr lang="en-US" sz="900" spc="10" dirty="0" smtClean="0">
                          <a:solidFill>
                            <a:srgbClr val="000099"/>
                          </a:solidFill>
                          <a:effectLst/>
                        </a:rPr>
                        <a:t>AVCOSAN 3EP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6860" algn="r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spc="35" dirty="0">
                          <a:solidFill>
                            <a:srgbClr val="000099"/>
                          </a:solidFill>
                          <a:effectLst/>
                        </a:rPr>
                        <a:t>%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 marL="276860" algn="r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spc="35" dirty="0">
                          <a:solidFill>
                            <a:srgbClr val="000099"/>
                          </a:solidFill>
                          <a:effectLst/>
                        </a:rPr>
                        <a:t>%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5910" algn="r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spc="20" dirty="0">
                          <a:solidFill>
                            <a:srgbClr val="000099"/>
                          </a:solidFill>
                          <a:effectLst/>
                        </a:rPr>
                        <a:t>1.5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 marL="295910" algn="r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spc="20" dirty="0">
                          <a:solidFill>
                            <a:srgbClr val="000099"/>
                          </a:solidFill>
                          <a:effectLst/>
                        </a:rPr>
                        <a:t>0.4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5435">
                <a:tc>
                  <a:txBody>
                    <a:bodyPr/>
                    <a:lstStyle/>
                    <a:p>
                      <a:pPr marL="24130" algn="l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spc="2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spc="2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900" kern="1200" spc="2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AVCOSLIP RF</a:t>
                      </a:r>
                      <a:endParaRPr lang="fr-FR" sz="900" kern="1200" spc="20" dirty="0" smtClean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4130" algn="l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spc="2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spc="2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900" kern="1200" spc="2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AVCO LEVELLER 1488</a:t>
                      </a:r>
                      <a:endParaRPr lang="fr-FR" sz="900" kern="1200" spc="20" dirty="0" smtClean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4130" algn="l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spc="2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</a:t>
                      </a:r>
                      <a:r>
                        <a:rPr lang="en-US" sz="900" kern="1200" spc="2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common salt</a:t>
                      </a:r>
                      <a:endParaRPr lang="fr-FR" sz="900" kern="1200" spc="20" dirty="0" smtClean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4130" algn="l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spc="2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spc="2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en-US" sz="900" kern="1200" spc="2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REACTIVE DYE</a:t>
                      </a:r>
                      <a:endParaRPr lang="fr-FR" sz="900" kern="1200" spc="20" dirty="0" smtClean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4130" algn="l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spc="2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spc="2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en-US" sz="900" kern="1200" spc="2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soda ash</a:t>
                      </a:r>
                      <a:endParaRPr lang="fr-FR" sz="900" kern="1200" spc="20" dirty="0" smtClean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4130" algn="l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spc="2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spc="2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en-US" sz="900" kern="1200" spc="2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NaOH 50%</a:t>
                      </a:r>
                      <a:endParaRPr lang="fr-FR" sz="900" kern="1200" spc="20" dirty="0" smtClean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4130" algn="l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fr-FR" sz="900" kern="1200" spc="2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7965" algn="r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spc="2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g/l</a:t>
                      </a:r>
                      <a:endParaRPr lang="fr-FR" sz="900" kern="1200" spc="20" dirty="0" smtClean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7965" algn="r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spc="2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g/l</a:t>
                      </a:r>
                      <a:endParaRPr lang="fr-FR" sz="900" kern="1200" spc="20" dirty="0" smtClean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7965" algn="r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spc="2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g/l</a:t>
                      </a:r>
                      <a:endParaRPr lang="fr-FR" sz="900" kern="1200" spc="20" dirty="0" smtClean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76860" algn="r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spc="2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fr-FR" sz="900" kern="1200" spc="20" dirty="0" smtClean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7965" algn="r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spc="2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g/l</a:t>
                      </a:r>
                      <a:endParaRPr lang="fr-FR" sz="900" kern="1200" spc="20" dirty="0" smtClean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0180" algn="r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spc="2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ml/l</a:t>
                      </a:r>
                      <a:endParaRPr lang="fr-FR" sz="900" kern="1200" spc="20" dirty="0" smtClean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76860" algn="r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fr-FR" sz="900" kern="1200" spc="2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5910" algn="r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spc="2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</a:t>
                      </a:r>
                      <a:endParaRPr lang="fr-FR" sz="900" kern="1200" spc="20" dirty="0" smtClean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95910" algn="r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spc="2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2.0</a:t>
                      </a:r>
                      <a:endParaRPr lang="fr-FR" sz="900" kern="1200" spc="20" dirty="0" smtClean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57175" algn="r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spc="2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60.0</a:t>
                      </a:r>
                      <a:endParaRPr lang="fr-FR" sz="900" kern="1200" spc="20" dirty="0" smtClean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95910" algn="r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spc="2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3.0</a:t>
                      </a:r>
                      <a:endParaRPr lang="fr-FR" sz="900" kern="1200" spc="20" dirty="0" smtClean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95910" algn="r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spc="2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fr-FR" sz="900" kern="1200" spc="20" dirty="0" smtClean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95910" algn="r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spc="2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1.7</a:t>
                      </a:r>
                      <a:endParaRPr lang="fr-FR" sz="900" kern="1200" spc="20" dirty="0" smtClean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95910" algn="r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fr-FR" sz="900" kern="1200" spc="2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74782576"/>
              </p:ext>
            </p:extLst>
          </p:nvPr>
        </p:nvGraphicFramePr>
        <p:xfrm>
          <a:off x="3960000" y="3807480"/>
          <a:ext cx="3045600" cy="457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7600"/>
                <a:gridCol w="684000"/>
                <a:gridCol w="684000"/>
              </a:tblGrid>
              <a:tr h="152400">
                <a:tc gridSpan="3">
                  <a:txBody>
                    <a:bodyPr/>
                    <a:lstStyle/>
                    <a:p>
                      <a:pPr marL="24130" algn="l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spc="5" dirty="0" smtClean="0">
                          <a:solidFill>
                            <a:schemeClr val="bg1"/>
                          </a:solidFill>
                          <a:effectLst/>
                        </a:rPr>
                        <a:t> D</a:t>
                      </a:r>
                      <a:r>
                        <a:rPr lang="en-US" sz="900" spc="5" dirty="0">
                          <a:solidFill>
                            <a:schemeClr val="bg1"/>
                          </a:solidFill>
                          <a:effectLst/>
                        </a:rPr>
                        <a:t>:</a:t>
                      </a:r>
                      <a:r>
                        <a:rPr lang="en-US" sz="9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en-US" sz="900" spc="20" dirty="0" err="1">
                          <a:solidFill>
                            <a:schemeClr val="bg1"/>
                          </a:solidFill>
                          <a:effectLst/>
                        </a:rPr>
                        <a:t>Neutralisation</a:t>
                      </a:r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marL="257175" algn="l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spc="15" dirty="0" smtClean="0">
                          <a:solidFill>
                            <a:srgbClr val="000099"/>
                          </a:solidFill>
                          <a:effectLst/>
                        </a:rPr>
                        <a:t> Products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0495" algn="r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spc="40" dirty="0">
                          <a:solidFill>
                            <a:srgbClr val="000099"/>
                          </a:solidFill>
                          <a:effectLst/>
                        </a:rPr>
                        <a:t>amount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24130" algn="l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spc="20" dirty="0" smtClean="0">
                          <a:solidFill>
                            <a:srgbClr val="000099"/>
                          </a:solidFill>
                          <a:effectLst/>
                        </a:rPr>
                        <a:t> </a:t>
                      </a:r>
                      <a:r>
                        <a:rPr lang="en-US" sz="900" spc="20" dirty="0" smtClean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r>
                        <a:rPr lang="en-US" sz="900" spc="0" baseline="0" dirty="0" smtClean="0">
                          <a:solidFill>
                            <a:srgbClr val="000099"/>
                          </a:solidFill>
                          <a:effectLst/>
                        </a:rPr>
                        <a:t> </a:t>
                      </a:r>
                      <a:r>
                        <a:rPr lang="en-US" sz="900" spc="35" dirty="0" smtClean="0">
                          <a:solidFill>
                            <a:srgbClr val="000099"/>
                          </a:solidFill>
                          <a:effectLst/>
                        </a:rPr>
                        <a:t>acetic</a:t>
                      </a:r>
                      <a:r>
                        <a:rPr lang="en-US" sz="900" spc="65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en-US" sz="900" spc="35" dirty="0">
                          <a:solidFill>
                            <a:srgbClr val="000099"/>
                          </a:solidFill>
                          <a:effectLst/>
                        </a:rPr>
                        <a:t>acid</a:t>
                      </a:r>
                      <a:r>
                        <a:rPr lang="en-US" sz="900" spc="85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en-US" sz="900" spc="15" dirty="0">
                          <a:solidFill>
                            <a:srgbClr val="000099"/>
                          </a:solidFill>
                          <a:effectLst/>
                        </a:rPr>
                        <a:t>60%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0180" algn="r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spc="40" dirty="0" smtClean="0">
                          <a:solidFill>
                            <a:srgbClr val="000099"/>
                          </a:solidFill>
                          <a:effectLst/>
                        </a:rPr>
                        <a:t>ml/l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5910" algn="r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spc="20" dirty="0">
                          <a:solidFill>
                            <a:srgbClr val="000099"/>
                          </a:solidFill>
                          <a:effectLst/>
                        </a:rPr>
                        <a:t>1.0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95843231"/>
              </p:ext>
            </p:extLst>
          </p:nvPr>
        </p:nvGraphicFramePr>
        <p:xfrm>
          <a:off x="3960000" y="4383435"/>
          <a:ext cx="3045600" cy="457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7600"/>
                <a:gridCol w="684000"/>
                <a:gridCol w="684000"/>
              </a:tblGrid>
              <a:tr h="152400">
                <a:tc gridSpan="3">
                  <a:txBody>
                    <a:bodyPr/>
                    <a:lstStyle/>
                    <a:p>
                      <a:pPr marL="24130" algn="l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spc="-5" dirty="0" smtClean="0">
                          <a:solidFill>
                            <a:schemeClr val="bg1"/>
                          </a:solidFill>
                          <a:effectLst/>
                        </a:rPr>
                        <a:t> E</a:t>
                      </a:r>
                      <a:r>
                        <a:rPr lang="en-US" sz="900" spc="-5" dirty="0">
                          <a:solidFill>
                            <a:schemeClr val="bg1"/>
                          </a:solidFill>
                          <a:effectLst/>
                        </a:rPr>
                        <a:t>:</a:t>
                      </a:r>
                      <a:r>
                        <a:rPr lang="en-US" sz="900" dirty="0">
                          <a:solidFill>
                            <a:schemeClr val="bg1"/>
                          </a:solidFill>
                          <a:effectLst/>
                        </a:rPr>
                        <a:t>    </a:t>
                      </a:r>
                      <a:r>
                        <a:rPr lang="en-US" sz="900" spc="40" dirty="0">
                          <a:solidFill>
                            <a:schemeClr val="bg1"/>
                          </a:solidFill>
                          <a:effectLst/>
                        </a:rPr>
                        <a:t>Soaping</a:t>
                      </a:r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marL="257175" algn="l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spc="15" dirty="0" smtClean="0">
                          <a:solidFill>
                            <a:srgbClr val="000099"/>
                          </a:solidFill>
                          <a:effectLst/>
                        </a:rPr>
                        <a:t> Products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0495" algn="l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spc="40" dirty="0">
                          <a:solidFill>
                            <a:srgbClr val="000099"/>
                          </a:solidFill>
                          <a:effectLst/>
                        </a:rPr>
                        <a:t>amount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24130" algn="l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spc="20" dirty="0" smtClean="0">
                          <a:solidFill>
                            <a:srgbClr val="FF0000"/>
                          </a:solidFill>
                          <a:effectLst/>
                        </a:rPr>
                        <a:t> 9</a:t>
                      </a:r>
                      <a:r>
                        <a:rPr lang="en-US" sz="900" spc="0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900" spc="20" dirty="0" smtClean="0">
                          <a:solidFill>
                            <a:srgbClr val="000099"/>
                          </a:solidFill>
                          <a:effectLst/>
                        </a:rPr>
                        <a:t>soaping</a:t>
                      </a:r>
                      <a:r>
                        <a:rPr lang="en-US" sz="900" spc="85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en-US" sz="900" spc="45" dirty="0">
                          <a:solidFill>
                            <a:srgbClr val="000099"/>
                          </a:solidFill>
                          <a:effectLst/>
                        </a:rPr>
                        <a:t>agent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7965" algn="r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spc="30" dirty="0" smtClean="0">
                          <a:solidFill>
                            <a:srgbClr val="000099"/>
                          </a:solidFill>
                          <a:effectLst/>
                        </a:rPr>
                        <a:t>g/l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5910" algn="r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spc="20" dirty="0">
                          <a:solidFill>
                            <a:srgbClr val="000099"/>
                          </a:solidFill>
                          <a:effectLst/>
                        </a:rPr>
                        <a:t>1.5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67041620"/>
              </p:ext>
            </p:extLst>
          </p:nvPr>
        </p:nvGraphicFramePr>
        <p:xfrm>
          <a:off x="3960000" y="4959389"/>
          <a:ext cx="3045600" cy="7626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7600"/>
                <a:gridCol w="684000"/>
                <a:gridCol w="684000"/>
              </a:tblGrid>
              <a:tr h="152400">
                <a:tc gridSpan="3">
                  <a:txBody>
                    <a:bodyPr/>
                    <a:lstStyle/>
                    <a:p>
                      <a:pPr marL="24130" algn="l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spc="20" dirty="0" smtClean="0">
                          <a:solidFill>
                            <a:schemeClr val="bg1"/>
                          </a:solidFill>
                          <a:effectLst/>
                        </a:rPr>
                        <a:t> F</a:t>
                      </a:r>
                      <a:r>
                        <a:rPr lang="en-US" sz="900" spc="20" dirty="0">
                          <a:solidFill>
                            <a:schemeClr val="bg1"/>
                          </a:solidFill>
                          <a:effectLst/>
                        </a:rPr>
                        <a:t>:</a:t>
                      </a:r>
                      <a:r>
                        <a:rPr lang="en-US" sz="900" dirty="0">
                          <a:solidFill>
                            <a:schemeClr val="bg1"/>
                          </a:solidFill>
                          <a:effectLst/>
                        </a:rPr>
                        <a:t>    </a:t>
                      </a:r>
                      <a:r>
                        <a:rPr lang="en-US" sz="900" spc="35" dirty="0">
                          <a:solidFill>
                            <a:schemeClr val="bg1"/>
                          </a:solidFill>
                          <a:effectLst/>
                        </a:rPr>
                        <a:t>Fixing</a:t>
                      </a:r>
                      <a:r>
                        <a:rPr lang="en-US" sz="900" spc="85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en-US" sz="900" spc="30" dirty="0">
                          <a:solidFill>
                            <a:schemeClr val="bg1"/>
                          </a:solidFill>
                          <a:effectLst/>
                        </a:rPr>
                        <a:t>bath</a:t>
                      </a:r>
                      <a:r>
                        <a:rPr lang="en-US" sz="900" spc="85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en-US" sz="900" spc="5" dirty="0">
                          <a:solidFill>
                            <a:schemeClr val="bg1"/>
                          </a:solidFill>
                          <a:effectLst/>
                        </a:rPr>
                        <a:t>/</a:t>
                      </a:r>
                      <a:r>
                        <a:rPr lang="en-US" sz="900" spc="11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en-US" sz="900" spc="30" dirty="0">
                          <a:solidFill>
                            <a:schemeClr val="bg1"/>
                          </a:solidFill>
                          <a:effectLst/>
                        </a:rPr>
                        <a:t>Softener</a:t>
                      </a:r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marL="257175" algn="l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spc="15" dirty="0" smtClean="0">
                          <a:solidFill>
                            <a:srgbClr val="000099"/>
                          </a:solidFill>
                          <a:effectLst/>
                        </a:rPr>
                        <a:t> Products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0495" algn="r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spc="40" dirty="0">
                          <a:solidFill>
                            <a:srgbClr val="000099"/>
                          </a:solidFill>
                          <a:effectLst/>
                        </a:rPr>
                        <a:t>amount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57835">
                <a:tc>
                  <a:txBody>
                    <a:bodyPr/>
                    <a:lstStyle/>
                    <a:p>
                      <a:pPr marL="24130" algn="l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spc="10" baseline="0" dirty="0" smtClean="0">
                          <a:solidFill>
                            <a:srgbClr val="FF0000"/>
                          </a:solidFill>
                          <a:effectLst/>
                        </a:rPr>
                        <a:t> 1</a:t>
                      </a:r>
                      <a:r>
                        <a:rPr lang="en-US" sz="900" spc="1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90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en-US" sz="900" spc="35" dirty="0">
                          <a:solidFill>
                            <a:srgbClr val="000099"/>
                          </a:solidFill>
                          <a:effectLst/>
                        </a:rPr>
                        <a:t>acetic</a:t>
                      </a:r>
                      <a:r>
                        <a:rPr lang="en-US" sz="900" spc="65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en-US" sz="900" spc="35" dirty="0">
                          <a:solidFill>
                            <a:srgbClr val="000099"/>
                          </a:solidFill>
                          <a:effectLst/>
                        </a:rPr>
                        <a:t>acid</a:t>
                      </a:r>
                      <a:r>
                        <a:rPr lang="en-US" sz="900" spc="85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en-US" sz="900" spc="15" dirty="0">
                          <a:solidFill>
                            <a:srgbClr val="000099"/>
                          </a:solidFill>
                          <a:effectLst/>
                        </a:rPr>
                        <a:t>60%</a:t>
                      </a:r>
                      <a:r>
                        <a:rPr lang="en-US" sz="900" spc="-3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en-US" sz="900" spc="25" dirty="0">
                          <a:solidFill>
                            <a:srgbClr val="000099"/>
                          </a:solidFill>
                          <a:effectLst/>
                        </a:rPr>
                        <a:t>pH</a:t>
                      </a:r>
                      <a:r>
                        <a:rPr lang="en-US" sz="900" spc="55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en-US" sz="900" spc="20" dirty="0">
                          <a:solidFill>
                            <a:srgbClr val="000099"/>
                          </a:solidFill>
                          <a:effectLst/>
                        </a:rPr>
                        <a:t>5</a:t>
                      </a:r>
                      <a:r>
                        <a:rPr lang="en-US" sz="900" spc="65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en-US" sz="900" spc="10" dirty="0">
                          <a:solidFill>
                            <a:srgbClr val="000099"/>
                          </a:solidFill>
                          <a:effectLst/>
                        </a:rPr>
                        <a:t>-</a:t>
                      </a:r>
                      <a:r>
                        <a:rPr lang="en-US" sz="900" spc="55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en-US" sz="900" spc="20" dirty="0">
                          <a:solidFill>
                            <a:srgbClr val="000099"/>
                          </a:solidFill>
                          <a:effectLst/>
                        </a:rPr>
                        <a:t>6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 marL="24130" algn="l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spc="10" dirty="0" smtClean="0">
                          <a:solidFill>
                            <a:srgbClr val="FF0000"/>
                          </a:solidFill>
                          <a:effectLst/>
                        </a:rPr>
                        <a:t> 10</a:t>
                      </a:r>
                      <a:r>
                        <a:rPr lang="en-US" sz="90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en-US" sz="900" spc="25" dirty="0" smtClean="0">
                          <a:solidFill>
                            <a:srgbClr val="000099"/>
                          </a:solidFill>
                          <a:effectLst/>
                        </a:rPr>
                        <a:t>AVCOFIX FFC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 marL="24130" algn="l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spc="10" dirty="0" smtClean="0">
                          <a:solidFill>
                            <a:srgbClr val="FF0000"/>
                          </a:solidFill>
                          <a:effectLst/>
                        </a:rPr>
                        <a:t> 11</a:t>
                      </a:r>
                      <a:r>
                        <a:rPr lang="en-US" sz="90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en-US" sz="900" spc="15" dirty="0" smtClean="0">
                          <a:solidFill>
                            <a:srgbClr val="000099"/>
                          </a:solidFill>
                          <a:effectLst/>
                        </a:rPr>
                        <a:t>AVCOSOFT</a:t>
                      </a:r>
                      <a:r>
                        <a:rPr lang="en-US" sz="900" spc="15" baseline="0" dirty="0" smtClean="0">
                          <a:solidFill>
                            <a:srgbClr val="000099"/>
                          </a:solidFill>
                          <a:effectLst/>
                        </a:rPr>
                        <a:t> NY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</a:rPr>
                        <a:t>ml/l</a:t>
                      </a:r>
                    </a:p>
                    <a:p>
                      <a:pPr algn="ctr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Miriam" panose="020B0502050101010101" pitchFamily="34" charset="-79"/>
                        </a:rPr>
                        <a:t>%</a:t>
                      </a:r>
                    </a:p>
                    <a:p>
                      <a:pPr algn="ctr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Miriam" panose="020B0502050101010101" pitchFamily="34" charset="-79"/>
                        </a:rPr>
                        <a:t>%</a:t>
                      </a:r>
                      <a:endParaRPr lang="fr-FR" sz="900" dirty="0">
                        <a:solidFill>
                          <a:srgbClr val="0000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99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US" sz="9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Miriam" panose="020B0502050101010101" pitchFamily="34" charset="-79"/>
                        </a:rPr>
                        <a:t>1-2</a:t>
                      </a:r>
                    </a:p>
                    <a:p>
                      <a:pPr algn="ctr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Miriam" panose="020B0502050101010101" pitchFamily="34" charset="-79"/>
                        </a:rPr>
                        <a:t>3</a:t>
                      </a:r>
                      <a:r>
                        <a:rPr lang="en-US" sz="900" baseline="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Miriam" panose="020B0502050101010101" pitchFamily="34" charset="-79"/>
                        </a:rPr>
                        <a:t>-4</a:t>
                      </a:r>
                      <a:endParaRPr lang="fr-FR" sz="900" dirty="0">
                        <a:solidFill>
                          <a:srgbClr val="0000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57200133"/>
              </p:ext>
            </p:extLst>
          </p:nvPr>
        </p:nvGraphicFramePr>
        <p:xfrm>
          <a:off x="763200" y="2438400"/>
          <a:ext cx="2592000" cy="1371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000"/>
                <a:gridCol w="1152000"/>
              </a:tblGrid>
              <a:tr h="171450">
                <a:tc>
                  <a:txBody>
                    <a:bodyPr/>
                    <a:lstStyle/>
                    <a:p>
                      <a:pPr marL="30480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 spc="-10" dirty="0">
                          <a:solidFill>
                            <a:srgbClr val="000099"/>
                          </a:solidFill>
                          <a:effectLst/>
                        </a:rPr>
                        <a:t>type</a:t>
                      </a:r>
                      <a:r>
                        <a:rPr lang="en-US" sz="900" spc="45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en-US" sz="900" spc="-5" dirty="0">
                          <a:solidFill>
                            <a:srgbClr val="000099"/>
                          </a:solidFill>
                          <a:effectLst/>
                        </a:rPr>
                        <a:t>of</a:t>
                      </a:r>
                      <a:r>
                        <a:rPr lang="en-US" sz="900" spc="2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en-US" sz="900" spc="5" dirty="0" smtClean="0">
                          <a:solidFill>
                            <a:srgbClr val="000099"/>
                          </a:solidFill>
                          <a:effectLst/>
                        </a:rPr>
                        <a:t>machine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6090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 spc="20" dirty="0">
                          <a:solidFill>
                            <a:srgbClr val="000099"/>
                          </a:solidFill>
                          <a:effectLst/>
                        </a:rPr>
                        <a:t>Jet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30480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 spc="10" dirty="0">
                          <a:solidFill>
                            <a:srgbClr val="000099"/>
                          </a:solidFill>
                          <a:effectLst/>
                        </a:rPr>
                        <a:t>batch</a:t>
                      </a:r>
                      <a:r>
                        <a:rPr lang="en-US" sz="900" dirty="0">
                          <a:solidFill>
                            <a:srgbClr val="000099"/>
                          </a:solidFill>
                          <a:effectLst/>
                        </a:rPr>
                        <a:t> size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5760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 spc="20" dirty="0">
                          <a:solidFill>
                            <a:srgbClr val="000099"/>
                          </a:solidFill>
                          <a:effectLst/>
                        </a:rPr>
                        <a:t>500</a:t>
                      </a:r>
                      <a:r>
                        <a:rPr lang="en-US" sz="900" spc="15" dirty="0">
                          <a:solidFill>
                            <a:srgbClr val="000099"/>
                          </a:solidFill>
                          <a:effectLst/>
                        </a:rPr>
                        <a:t>     </a:t>
                      </a:r>
                      <a:r>
                        <a:rPr lang="en-US" sz="900" spc="20" dirty="0" smtClean="0">
                          <a:solidFill>
                            <a:srgbClr val="000099"/>
                          </a:solidFill>
                          <a:effectLst/>
                        </a:rPr>
                        <a:t>kg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30480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 spc="-15">
                          <a:solidFill>
                            <a:srgbClr val="000099"/>
                          </a:solidFill>
                          <a:effectLst/>
                        </a:rPr>
                        <a:t>liquor</a:t>
                      </a:r>
                      <a:r>
                        <a:rPr lang="en-US" sz="900" spc="45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en-US" sz="900" spc="5">
                          <a:solidFill>
                            <a:srgbClr val="000099"/>
                          </a:solidFill>
                          <a:effectLst/>
                        </a:rPr>
                        <a:t>ratio</a:t>
                      </a:r>
                      <a:endParaRPr lang="fr-FR" sz="120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6075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 spc="5" dirty="0">
                          <a:solidFill>
                            <a:srgbClr val="000099"/>
                          </a:solidFill>
                          <a:effectLst/>
                        </a:rPr>
                        <a:t>8</a:t>
                      </a:r>
                      <a:r>
                        <a:rPr lang="en-US" sz="900" spc="45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en-US" sz="900" spc="80" dirty="0">
                          <a:solidFill>
                            <a:srgbClr val="000099"/>
                          </a:solidFill>
                          <a:effectLst/>
                        </a:rPr>
                        <a:t>:1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30480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 spc="-15" dirty="0" smtClean="0">
                          <a:solidFill>
                            <a:srgbClr val="000099"/>
                          </a:solidFill>
                          <a:effectLst/>
                        </a:rPr>
                        <a:t>Liquor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5910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 spc="25" dirty="0">
                          <a:solidFill>
                            <a:srgbClr val="000099"/>
                          </a:solidFill>
                          <a:effectLst/>
                        </a:rPr>
                        <a:t>4000</a:t>
                      </a:r>
                      <a:r>
                        <a:rPr lang="en-US" sz="900" dirty="0">
                          <a:solidFill>
                            <a:srgbClr val="000099"/>
                          </a:solidFill>
                          <a:effectLst/>
                        </a:rPr>
                        <a:t>   </a:t>
                      </a:r>
                      <a:r>
                        <a:rPr lang="en-US" sz="900" spc="5" dirty="0" smtClean="0">
                          <a:solidFill>
                            <a:srgbClr val="000099"/>
                          </a:solidFill>
                          <a:effectLst/>
                        </a:rPr>
                        <a:t>l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30480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 spc="15" dirty="0">
                          <a:solidFill>
                            <a:srgbClr val="000099"/>
                          </a:solidFill>
                          <a:effectLst/>
                        </a:rPr>
                        <a:t>speed</a:t>
                      </a:r>
                      <a:r>
                        <a:rPr lang="en-US" sz="90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en-US" sz="900" spc="-5" dirty="0">
                          <a:solidFill>
                            <a:srgbClr val="000099"/>
                          </a:solidFill>
                          <a:effectLst/>
                        </a:rPr>
                        <a:t>of</a:t>
                      </a:r>
                      <a:r>
                        <a:rPr lang="en-US" sz="900" spc="2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en-US" sz="900" dirty="0">
                          <a:solidFill>
                            <a:srgbClr val="000099"/>
                          </a:solidFill>
                          <a:effectLst/>
                        </a:rPr>
                        <a:t>rotation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5760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 spc="20" dirty="0">
                          <a:solidFill>
                            <a:srgbClr val="000099"/>
                          </a:solidFill>
                          <a:effectLst/>
                        </a:rPr>
                        <a:t>220</a:t>
                      </a:r>
                      <a:r>
                        <a:rPr lang="en-US" sz="900" dirty="0">
                          <a:solidFill>
                            <a:srgbClr val="000099"/>
                          </a:solidFill>
                          <a:effectLst/>
                        </a:rPr>
                        <a:t>     </a:t>
                      </a:r>
                      <a:r>
                        <a:rPr lang="en-US" sz="900" spc="5" dirty="0">
                          <a:solidFill>
                            <a:srgbClr val="000099"/>
                          </a:solidFill>
                          <a:effectLst/>
                        </a:rPr>
                        <a:t>m/min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30480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 spc="10" dirty="0">
                          <a:solidFill>
                            <a:srgbClr val="000099"/>
                          </a:solidFill>
                          <a:effectLst/>
                        </a:rPr>
                        <a:t>winch</a:t>
                      </a:r>
                      <a:r>
                        <a:rPr lang="en-US" sz="90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en-US" sz="900" spc="15" dirty="0">
                          <a:solidFill>
                            <a:srgbClr val="000099"/>
                          </a:solidFill>
                          <a:effectLst/>
                        </a:rPr>
                        <a:t>speed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5760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 spc="20" dirty="0">
                          <a:solidFill>
                            <a:srgbClr val="000099"/>
                          </a:solidFill>
                          <a:effectLst/>
                        </a:rPr>
                        <a:t>220</a:t>
                      </a:r>
                      <a:r>
                        <a:rPr lang="en-US" sz="900" dirty="0">
                          <a:solidFill>
                            <a:srgbClr val="000099"/>
                          </a:solidFill>
                          <a:effectLst/>
                        </a:rPr>
                        <a:t>     </a:t>
                      </a:r>
                      <a:r>
                        <a:rPr lang="en-US" sz="900" spc="5" dirty="0">
                          <a:solidFill>
                            <a:srgbClr val="000099"/>
                          </a:solidFill>
                          <a:effectLst/>
                        </a:rPr>
                        <a:t>m/min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30480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 spc="15" dirty="0">
                          <a:solidFill>
                            <a:srgbClr val="000099"/>
                          </a:solidFill>
                          <a:effectLst/>
                        </a:rPr>
                        <a:t>chamber(s)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6730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 spc="5" dirty="0">
                          <a:solidFill>
                            <a:srgbClr val="000099"/>
                          </a:solidFill>
                          <a:effectLst/>
                        </a:rPr>
                        <a:t>4</a:t>
                      </a:r>
                      <a:r>
                        <a:rPr lang="en-US" sz="900" spc="25" dirty="0">
                          <a:solidFill>
                            <a:srgbClr val="000099"/>
                          </a:solidFill>
                          <a:effectLst/>
                        </a:rPr>
                        <a:t>     </a:t>
                      </a:r>
                      <a:r>
                        <a:rPr lang="en-US" sz="900" spc="25" dirty="0" smtClean="0">
                          <a:solidFill>
                            <a:srgbClr val="000099"/>
                          </a:solidFill>
                          <a:effectLst/>
                        </a:rPr>
                        <a:t>   </a:t>
                      </a:r>
                      <a:r>
                        <a:rPr lang="en-US" sz="900" spc="5" dirty="0" smtClean="0">
                          <a:solidFill>
                            <a:srgbClr val="000099"/>
                          </a:solidFill>
                          <a:effectLst/>
                        </a:rPr>
                        <a:t>piece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30480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99"/>
                          </a:solidFill>
                          <a:effectLst/>
                        </a:rPr>
                        <a:t>jet</a:t>
                      </a:r>
                      <a:r>
                        <a:rPr lang="en-US" sz="900" spc="2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en-US" sz="900" spc="15" dirty="0">
                          <a:solidFill>
                            <a:srgbClr val="000099"/>
                          </a:solidFill>
                          <a:effectLst/>
                        </a:rPr>
                        <a:t>pressure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05765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99"/>
                          </a:solidFill>
                          <a:effectLst/>
                        </a:rPr>
                        <a:t>0.3      </a:t>
                      </a:r>
                      <a:r>
                        <a:rPr lang="en-US" sz="900" spc="5" dirty="0" smtClean="0">
                          <a:solidFill>
                            <a:srgbClr val="000099"/>
                          </a:solidFill>
                          <a:effectLst/>
                        </a:rPr>
                        <a:t>bar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9997" y="5903999"/>
            <a:ext cx="5783278" cy="3153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416226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2875547" y="121102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kern="100" spc="-65" dirty="0">
                <a:solidFill>
                  <a:srgbClr val="FF0000"/>
                </a:solidFill>
                <a:latin typeface="LHF Square Block" panose="020B09040202020D0204" pitchFamily="34" charset="0"/>
                <a:ea typeface="SimSun" panose="02010600030101010101" pitchFamily="2" charset="-122"/>
                <a:cs typeface="Levenim MT" panose="02010502060101010101" pitchFamily="2" charset="-79"/>
              </a:rPr>
              <a:t>BLANKINOL COM-LT </a:t>
            </a:r>
          </a:p>
          <a:p>
            <a:r>
              <a:rPr lang="en-US" sz="1400" b="1" kern="100" spc="-65" dirty="0">
                <a:solidFill>
                  <a:srgbClr val="1C4E9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Bleaching at low temperature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99033941"/>
              </p:ext>
            </p:extLst>
          </p:nvPr>
        </p:nvGraphicFramePr>
        <p:xfrm>
          <a:off x="762000" y="990600"/>
          <a:ext cx="2592000" cy="13754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000"/>
                <a:gridCol w="1152000"/>
              </a:tblGrid>
              <a:tr h="175260">
                <a:tc>
                  <a:txBody>
                    <a:bodyPr/>
                    <a:lstStyle/>
                    <a:p>
                      <a:pPr marL="30480" algn="l" rtl="1">
                        <a:lnSpc>
                          <a:spcPts val="1305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fabric</a:t>
                      </a:r>
                      <a:r>
                        <a:rPr lang="en-US" sz="900" spc="45" dirty="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US" sz="900" spc="-5" dirty="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quality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5405" algn="l" rtl="1">
                        <a:lnSpc>
                          <a:spcPts val="1305"/>
                        </a:lnSpc>
                        <a:spcAft>
                          <a:spcPts val="0"/>
                        </a:spcAft>
                      </a:pPr>
                      <a:r>
                        <a:rPr lang="en-US" sz="900" spc="25">
                          <a:solidFill>
                            <a:srgbClr val="000099"/>
                          </a:solidFill>
                          <a:effectLst/>
                        </a:rPr>
                        <a:t>100%</a:t>
                      </a:r>
                      <a:r>
                        <a:rPr lang="en-US" sz="900" spc="-105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en-US" sz="900" spc="-15">
                          <a:solidFill>
                            <a:srgbClr val="000099"/>
                          </a:solidFill>
                          <a:effectLst/>
                        </a:rPr>
                        <a:t>Co</a:t>
                      </a:r>
                      <a:r>
                        <a:rPr lang="en-US" sz="900">
                          <a:solidFill>
                            <a:srgbClr val="000099"/>
                          </a:solidFill>
                          <a:effectLst/>
                        </a:rPr>
                        <a:t> knit. fab.</a:t>
                      </a:r>
                      <a:endParaRPr lang="fr-FR" sz="120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30480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 spc="5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weight</a:t>
                      </a:r>
                      <a:r>
                        <a:rPr lang="en-US" sz="900" spc="2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US" sz="900" spc="-5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p. </a:t>
                      </a:r>
                      <a:r>
                        <a:rPr lang="en-US" sz="90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run.</a:t>
                      </a:r>
                      <a:r>
                        <a:rPr lang="en-US" sz="900" spc="-5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US" sz="900" spc="15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met.</a:t>
                      </a:r>
                      <a:endParaRPr lang="fr-FR" sz="1200">
                        <a:solidFill>
                          <a:srgbClr val="000099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5760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 spc="20" dirty="0">
                          <a:solidFill>
                            <a:srgbClr val="000099"/>
                          </a:solidFill>
                          <a:effectLst/>
                        </a:rPr>
                        <a:t>200</a:t>
                      </a:r>
                      <a:r>
                        <a:rPr lang="en-US" sz="900" spc="10" dirty="0">
                          <a:solidFill>
                            <a:srgbClr val="000099"/>
                          </a:solidFill>
                          <a:effectLst/>
                        </a:rPr>
                        <a:t>      </a:t>
                      </a:r>
                      <a:r>
                        <a:rPr lang="en-US" sz="900" dirty="0">
                          <a:solidFill>
                            <a:srgbClr val="000099"/>
                          </a:solidFill>
                          <a:effectLst/>
                        </a:rPr>
                        <a:t>g/</a:t>
                      </a:r>
                      <a:r>
                        <a:rPr lang="en-US" sz="900" dirty="0" err="1">
                          <a:solidFill>
                            <a:srgbClr val="000099"/>
                          </a:solidFill>
                          <a:effectLst/>
                        </a:rPr>
                        <a:t>rm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30480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 spc="2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m² </a:t>
                      </a:r>
                      <a:r>
                        <a:rPr lang="en-US" sz="900" spc="5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weight</a:t>
                      </a:r>
                      <a:endParaRPr lang="fr-FR" sz="1200">
                        <a:solidFill>
                          <a:srgbClr val="000099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5760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 spc="20">
                          <a:solidFill>
                            <a:srgbClr val="000099"/>
                          </a:solidFill>
                          <a:effectLst/>
                        </a:rPr>
                        <a:t>143</a:t>
                      </a:r>
                      <a:r>
                        <a:rPr lang="en-US" sz="900" spc="25">
                          <a:solidFill>
                            <a:srgbClr val="000099"/>
                          </a:solidFill>
                          <a:effectLst/>
                        </a:rPr>
                        <a:t>      </a:t>
                      </a:r>
                      <a:r>
                        <a:rPr lang="en-US" sz="900">
                          <a:solidFill>
                            <a:srgbClr val="000099"/>
                          </a:solidFill>
                          <a:effectLst/>
                        </a:rPr>
                        <a:t>g/m²</a:t>
                      </a:r>
                      <a:endParaRPr lang="fr-FR" sz="120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30480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fabric</a:t>
                      </a:r>
                      <a:r>
                        <a:rPr lang="en-US" sz="900" spc="45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US" sz="900" spc="5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width</a:t>
                      </a:r>
                      <a:endParaRPr lang="fr-FR" sz="1200">
                        <a:solidFill>
                          <a:srgbClr val="000099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5760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 spc="20">
                          <a:solidFill>
                            <a:srgbClr val="000099"/>
                          </a:solidFill>
                          <a:effectLst/>
                        </a:rPr>
                        <a:t>140</a:t>
                      </a:r>
                      <a:r>
                        <a:rPr lang="en-US" sz="900">
                          <a:solidFill>
                            <a:srgbClr val="000099"/>
                          </a:solidFill>
                          <a:effectLst/>
                        </a:rPr>
                        <a:t>        </a:t>
                      </a:r>
                      <a:r>
                        <a:rPr lang="en-US" sz="900" spc="20">
                          <a:solidFill>
                            <a:srgbClr val="000099"/>
                          </a:solidFill>
                          <a:effectLst/>
                        </a:rPr>
                        <a:t>cm</a:t>
                      </a:r>
                      <a:endParaRPr lang="fr-FR" sz="120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30480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 spc="1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batch</a:t>
                      </a:r>
                      <a:r>
                        <a:rPr lang="en-US" sz="90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length</a:t>
                      </a:r>
                      <a:endParaRPr lang="fr-FR" sz="1200">
                        <a:solidFill>
                          <a:srgbClr val="000099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5580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 spc="15" dirty="0">
                          <a:solidFill>
                            <a:srgbClr val="000099"/>
                          </a:solidFill>
                          <a:effectLst/>
                        </a:rPr>
                        <a:t>2500.0</a:t>
                      </a:r>
                      <a:r>
                        <a:rPr lang="en-US" sz="900" spc="5" dirty="0">
                          <a:solidFill>
                            <a:srgbClr val="000099"/>
                          </a:solidFill>
                          <a:effectLst/>
                        </a:rPr>
                        <a:t>   </a:t>
                      </a:r>
                      <a:r>
                        <a:rPr lang="en-US" sz="900" spc="10" dirty="0" smtClean="0">
                          <a:solidFill>
                            <a:srgbClr val="000099"/>
                          </a:solidFill>
                          <a:effectLst/>
                        </a:rPr>
                        <a:t>m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30480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rope</a:t>
                      </a:r>
                      <a:r>
                        <a:rPr lang="en-US" sz="900" spc="45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US" sz="90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length</a:t>
                      </a:r>
                      <a:endParaRPr lang="fr-FR" sz="1200">
                        <a:solidFill>
                          <a:srgbClr val="000099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5430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 spc="15" dirty="0">
                          <a:solidFill>
                            <a:srgbClr val="000099"/>
                          </a:solidFill>
                          <a:effectLst/>
                        </a:rPr>
                        <a:t>625.0</a:t>
                      </a:r>
                      <a:r>
                        <a:rPr lang="en-US" sz="900" spc="5" dirty="0">
                          <a:solidFill>
                            <a:srgbClr val="000099"/>
                          </a:solidFill>
                          <a:effectLst/>
                        </a:rPr>
                        <a:t>     </a:t>
                      </a:r>
                      <a:r>
                        <a:rPr lang="en-US" sz="900" spc="10" dirty="0" smtClean="0">
                          <a:solidFill>
                            <a:srgbClr val="000099"/>
                          </a:solidFill>
                          <a:effectLst/>
                        </a:rPr>
                        <a:t>m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30480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 spc="-15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liquor</a:t>
                      </a:r>
                      <a:r>
                        <a:rPr lang="en-US" sz="900" spc="45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US" sz="900" spc="5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retention</a:t>
                      </a:r>
                      <a:endParaRPr lang="fr-FR" sz="1200">
                        <a:solidFill>
                          <a:srgbClr val="000099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05765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99"/>
                          </a:solidFill>
                          <a:effectLst/>
                        </a:rPr>
                        <a:t>2.5</a:t>
                      </a:r>
                      <a:r>
                        <a:rPr lang="en-US" sz="900" spc="25" dirty="0">
                          <a:solidFill>
                            <a:srgbClr val="000099"/>
                          </a:solidFill>
                          <a:effectLst/>
                        </a:rPr>
                        <a:t>     </a:t>
                      </a:r>
                      <a:r>
                        <a:rPr lang="en-US" sz="900" spc="25" dirty="0" smtClean="0">
                          <a:solidFill>
                            <a:srgbClr val="000099"/>
                          </a:solidFill>
                          <a:effectLst/>
                        </a:rPr>
                        <a:t>  </a:t>
                      </a:r>
                      <a:r>
                        <a:rPr lang="en-US" sz="900" spc="25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en-US" sz="900" spc="0" dirty="0" smtClean="0">
                          <a:solidFill>
                            <a:srgbClr val="000099"/>
                          </a:solidFill>
                          <a:effectLst/>
                        </a:rPr>
                        <a:t>l</a:t>
                      </a:r>
                      <a:r>
                        <a:rPr lang="en-US" sz="900" dirty="0" smtClean="0">
                          <a:solidFill>
                            <a:srgbClr val="000099"/>
                          </a:solidFill>
                          <a:effectLst/>
                        </a:rPr>
                        <a:t>/kg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30480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circulation </a:t>
                      </a:r>
                      <a:r>
                        <a:rPr lang="en-US" sz="900" spc="5" dirty="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time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05765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99"/>
                          </a:solidFill>
                          <a:effectLst/>
                        </a:rPr>
                        <a:t>2.8</a:t>
                      </a:r>
                      <a:r>
                        <a:rPr lang="en-US" sz="900" spc="15" dirty="0">
                          <a:solidFill>
                            <a:srgbClr val="000099"/>
                          </a:solidFill>
                          <a:effectLst/>
                        </a:rPr>
                        <a:t>       </a:t>
                      </a:r>
                      <a:r>
                        <a:rPr lang="en-US" sz="900" spc="15" dirty="0" smtClean="0">
                          <a:solidFill>
                            <a:srgbClr val="000099"/>
                          </a:solidFill>
                          <a:effectLst/>
                        </a:rPr>
                        <a:t> </a:t>
                      </a:r>
                      <a:r>
                        <a:rPr lang="en-US" sz="900" spc="5" dirty="0" smtClean="0">
                          <a:solidFill>
                            <a:srgbClr val="000099"/>
                          </a:solidFill>
                          <a:effectLst/>
                        </a:rPr>
                        <a:t>min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35623710"/>
              </p:ext>
            </p:extLst>
          </p:nvPr>
        </p:nvGraphicFramePr>
        <p:xfrm>
          <a:off x="3960000" y="990600"/>
          <a:ext cx="3044399" cy="808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6399"/>
                <a:gridCol w="684000"/>
                <a:gridCol w="684000"/>
              </a:tblGrid>
              <a:tr h="152400">
                <a:tc gridSpan="3">
                  <a:txBody>
                    <a:bodyPr/>
                    <a:lstStyle/>
                    <a:p>
                      <a:pPr marL="24130" algn="l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spc="5" dirty="0" smtClean="0">
                          <a:effectLst/>
                        </a:rPr>
                        <a:t> A</a:t>
                      </a:r>
                      <a:r>
                        <a:rPr lang="en-US" sz="900" spc="5" dirty="0">
                          <a:effectLst/>
                        </a:rPr>
                        <a:t>:</a:t>
                      </a: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spc="10" dirty="0" smtClean="0">
                          <a:effectLst/>
                        </a:rPr>
                        <a:t>80°C</a:t>
                      </a:r>
                      <a:r>
                        <a:rPr lang="en-US" sz="900" spc="55" dirty="0">
                          <a:effectLst/>
                        </a:rPr>
                        <a:t> </a:t>
                      </a:r>
                      <a:r>
                        <a:rPr lang="en-US" sz="900" spc="35" dirty="0">
                          <a:effectLst/>
                        </a:rPr>
                        <a:t>Bleaching</a:t>
                      </a:r>
                      <a:endParaRPr lang="fr-F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marL="257175" algn="l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spc="15" dirty="0" smtClean="0">
                          <a:solidFill>
                            <a:srgbClr val="000099"/>
                          </a:solidFill>
                          <a:effectLst/>
                        </a:rPr>
                        <a:t> Products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0495" algn="r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spc="40" dirty="0">
                          <a:solidFill>
                            <a:srgbClr val="000099"/>
                          </a:solidFill>
                          <a:effectLst/>
                        </a:rPr>
                        <a:t>amount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marL="24130" algn="l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US" sz="900" dirty="0" smtClean="0">
                          <a:solidFill>
                            <a:srgbClr val="FF0000"/>
                          </a:solidFill>
                          <a:effectLst/>
                        </a:rPr>
                        <a:t>1 </a:t>
                      </a:r>
                      <a:r>
                        <a:rPr lang="en-US" sz="900" spc="35" dirty="0" smtClean="0">
                          <a:solidFill>
                            <a:srgbClr val="FF0000"/>
                          </a:solidFill>
                          <a:effectLst/>
                        </a:rPr>
                        <a:t>BLANKINOL</a:t>
                      </a:r>
                      <a:r>
                        <a:rPr lang="en-US" sz="900" spc="35" baseline="0" dirty="0" smtClean="0">
                          <a:solidFill>
                            <a:srgbClr val="FF0000"/>
                          </a:solidFill>
                          <a:effectLst/>
                        </a:rPr>
                        <a:t> COM-LT</a:t>
                      </a:r>
                      <a:endParaRPr lang="fr-FR" sz="1200" spc="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24130" algn="l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en-US" sz="9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90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en-US" sz="900" spc="35" dirty="0" smtClean="0">
                          <a:solidFill>
                            <a:srgbClr val="000099"/>
                          </a:solidFill>
                          <a:effectLst/>
                        </a:rPr>
                        <a:t>peroxide</a:t>
                      </a:r>
                      <a:r>
                        <a:rPr lang="en-US" sz="90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en-US" sz="900" spc="15" dirty="0">
                          <a:solidFill>
                            <a:srgbClr val="000099"/>
                          </a:solidFill>
                          <a:effectLst/>
                        </a:rPr>
                        <a:t>50%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 marL="24130" algn="l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spc="20" baseline="0" dirty="0" smtClean="0">
                          <a:solidFill>
                            <a:srgbClr val="000099"/>
                          </a:solidFill>
                          <a:effectLst/>
                        </a:rPr>
                        <a:t> </a:t>
                      </a:r>
                      <a:r>
                        <a:rPr lang="en-US" sz="9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90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en-US" sz="900" spc="30" dirty="0">
                          <a:solidFill>
                            <a:srgbClr val="000099"/>
                          </a:solidFill>
                          <a:effectLst/>
                        </a:rPr>
                        <a:t>NaOH</a:t>
                      </a:r>
                      <a:r>
                        <a:rPr lang="en-US" sz="900" spc="55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en-US" sz="900" spc="15" dirty="0">
                          <a:solidFill>
                            <a:srgbClr val="000099"/>
                          </a:solidFill>
                          <a:effectLst/>
                        </a:rPr>
                        <a:t>50%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6860" algn="r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spc="35" dirty="0" smtClean="0">
                          <a:solidFill>
                            <a:srgbClr val="000099"/>
                          </a:solidFill>
                          <a:effectLst/>
                        </a:rPr>
                        <a:t>g/l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 marL="276860" algn="r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spc="35" dirty="0" smtClean="0">
                          <a:solidFill>
                            <a:srgbClr val="000099"/>
                          </a:solidFill>
                          <a:effectLst/>
                        </a:rPr>
                        <a:t>cc/l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 marL="276860" algn="r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spc="35" dirty="0" smtClean="0">
                          <a:solidFill>
                            <a:srgbClr val="000099"/>
                          </a:solidFill>
                          <a:effectLst/>
                        </a:rPr>
                        <a:t>cc/l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5910" algn="r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spc="20" dirty="0" smtClean="0">
                          <a:solidFill>
                            <a:srgbClr val="000099"/>
                          </a:solidFill>
                          <a:effectLst/>
                        </a:rPr>
                        <a:t>1.5</a:t>
                      </a:r>
                      <a:endParaRPr lang="fr-FR" sz="1200" dirty="0" smtClean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 marL="295910" algn="r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r-FR" sz="900" spc="20" dirty="0" smtClean="0">
                          <a:solidFill>
                            <a:srgbClr val="000099"/>
                          </a:solidFill>
                          <a:effectLst/>
                        </a:rPr>
                        <a:t>4.0</a:t>
                      </a:r>
                      <a:endParaRPr lang="fr-FR" sz="1200" dirty="0" smtClean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 marL="295910" algn="r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spc="20" dirty="0" smtClean="0">
                          <a:solidFill>
                            <a:srgbClr val="000099"/>
                          </a:solidFill>
                          <a:effectLst/>
                        </a:rPr>
                        <a:t>2.0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36897328"/>
              </p:ext>
            </p:extLst>
          </p:nvPr>
        </p:nvGraphicFramePr>
        <p:xfrm>
          <a:off x="3960000" y="2024390"/>
          <a:ext cx="3045600" cy="16643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7600"/>
                <a:gridCol w="684000"/>
                <a:gridCol w="684000"/>
              </a:tblGrid>
              <a:tr h="152400">
                <a:tc gridSpan="3">
                  <a:txBody>
                    <a:bodyPr/>
                    <a:lstStyle/>
                    <a:p>
                      <a:pPr marL="24130" algn="l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spc="5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B</a:t>
                      </a:r>
                      <a:r>
                        <a:rPr lang="en-US" sz="90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</a:t>
                      </a:r>
                      <a:r>
                        <a:rPr lang="en-US" sz="9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US" sz="900" spc="2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Neutralisation</a:t>
                      </a:r>
                      <a:r>
                        <a:rPr lang="en-US" sz="900" spc="8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US" sz="90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  <a:r>
                        <a:rPr lang="en-US" sz="900" spc="1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US" sz="900" spc="2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Catalase</a:t>
                      </a:r>
                      <a:r>
                        <a:rPr lang="en-US" sz="9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US" sz="900" spc="3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treatment</a:t>
                      </a:r>
                      <a:endParaRPr lang="fr-FR" sz="9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marL="257175" algn="l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spc="15" dirty="0" smtClean="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Products</a:t>
                      </a:r>
                      <a:endParaRPr lang="fr-FR" sz="900" dirty="0">
                        <a:solidFill>
                          <a:srgbClr val="000099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0495" algn="r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spc="40" dirty="0">
                          <a:solidFill>
                            <a:srgbClr val="000099"/>
                          </a:solidFill>
                          <a:effectLst/>
                        </a:rPr>
                        <a:t>amount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5435">
                <a:tc>
                  <a:txBody>
                    <a:bodyPr/>
                    <a:lstStyle/>
                    <a:p>
                      <a:pPr marL="24130" algn="l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spc="20" dirty="0" smtClean="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900" spc="2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lang="en-US" sz="900" spc="0" baseline="0" dirty="0" smtClean="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900" spc="5" dirty="0" smtClean="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ACETIC</a:t>
                      </a:r>
                      <a:endParaRPr lang="fr-FR" sz="900" dirty="0">
                        <a:solidFill>
                          <a:srgbClr val="000099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4130" algn="l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spc="20" dirty="0" smtClean="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900" spc="2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r>
                        <a:rPr lang="en-US" sz="900" spc="0" baseline="0" dirty="0" smtClean="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900" spc="10" dirty="0" smtClean="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AVCOSAN 3EP</a:t>
                      </a:r>
                      <a:endParaRPr lang="fr-FR" sz="900" dirty="0">
                        <a:solidFill>
                          <a:srgbClr val="000099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6860" algn="r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spc="35" dirty="0">
                          <a:solidFill>
                            <a:srgbClr val="000099"/>
                          </a:solidFill>
                          <a:effectLst/>
                        </a:rPr>
                        <a:t>%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 marL="276860" algn="r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spc="35" dirty="0">
                          <a:solidFill>
                            <a:srgbClr val="000099"/>
                          </a:solidFill>
                          <a:effectLst/>
                        </a:rPr>
                        <a:t>%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5910" algn="r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spc="20" dirty="0">
                          <a:solidFill>
                            <a:srgbClr val="000099"/>
                          </a:solidFill>
                          <a:effectLst/>
                        </a:rPr>
                        <a:t>1.5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 marL="295910" algn="r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spc="20" dirty="0">
                          <a:solidFill>
                            <a:srgbClr val="000099"/>
                          </a:solidFill>
                          <a:effectLst/>
                        </a:rPr>
                        <a:t>0.4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5435">
                <a:tc>
                  <a:txBody>
                    <a:bodyPr/>
                    <a:lstStyle/>
                    <a:p>
                      <a:pPr marL="24130" algn="l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spc="20" dirty="0" smtClean="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900" kern="1200" spc="2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r>
                        <a:rPr lang="en-US" sz="900" kern="1200" spc="20" dirty="0" smtClean="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AVCOSLIP RF</a:t>
                      </a:r>
                      <a:endParaRPr lang="fr-FR" sz="900" kern="1200" spc="20" dirty="0" smtClean="0">
                        <a:solidFill>
                          <a:srgbClr val="000099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4130" algn="l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spc="20" dirty="0" smtClean="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900" kern="1200" spc="2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r>
                        <a:rPr lang="en-US" sz="900" kern="1200" spc="20" dirty="0" smtClean="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AVCO LEVELLER 1488</a:t>
                      </a:r>
                      <a:endParaRPr lang="fr-FR" sz="900" kern="1200" spc="20" dirty="0" smtClean="0">
                        <a:solidFill>
                          <a:srgbClr val="000099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4130" algn="l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spc="2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5</a:t>
                      </a:r>
                      <a:r>
                        <a:rPr lang="en-US" sz="900" kern="1200" spc="20" dirty="0" smtClean="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common salt</a:t>
                      </a:r>
                      <a:endParaRPr lang="fr-FR" sz="900" kern="1200" spc="20" dirty="0" smtClean="0">
                        <a:solidFill>
                          <a:srgbClr val="000099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4130" algn="l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spc="20" dirty="0" smtClean="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900" kern="1200" spc="2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r>
                        <a:rPr lang="en-US" sz="900" kern="1200" spc="20" dirty="0" smtClean="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REACTIVE DYE</a:t>
                      </a:r>
                      <a:endParaRPr lang="fr-FR" sz="900" kern="1200" spc="20" dirty="0" smtClean="0">
                        <a:solidFill>
                          <a:srgbClr val="000099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4130" algn="l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spc="20" dirty="0" smtClean="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900" kern="1200" spc="2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r>
                        <a:rPr lang="en-US" sz="900" kern="1200" spc="20" dirty="0" smtClean="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soda ash</a:t>
                      </a:r>
                      <a:endParaRPr lang="fr-FR" sz="900" kern="1200" spc="20" dirty="0" smtClean="0">
                        <a:solidFill>
                          <a:srgbClr val="000099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4130" algn="l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spc="20" dirty="0" smtClean="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900" kern="1200" spc="2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r>
                        <a:rPr lang="en-US" sz="900" kern="1200" spc="20" dirty="0" smtClean="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NaOH 50%</a:t>
                      </a:r>
                      <a:endParaRPr lang="fr-FR" sz="900" kern="1200" spc="20" dirty="0" smtClean="0">
                        <a:solidFill>
                          <a:srgbClr val="000099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4130" algn="l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fr-FR" sz="900" kern="1200" spc="20" dirty="0">
                        <a:solidFill>
                          <a:srgbClr val="000099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7965" algn="r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spc="2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g/l</a:t>
                      </a:r>
                      <a:endParaRPr lang="fr-FR" sz="900" kern="1200" spc="20" dirty="0" smtClean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7965" algn="r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spc="2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g/l</a:t>
                      </a:r>
                      <a:endParaRPr lang="fr-FR" sz="900" kern="1200" spc="20" dirty="0" smtClean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7965" algn="r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spc="2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g/l</a:t>
                      </a:r>
                      <a:endParaRPr lang="fr-FR" sz="900" kern="1200" spc="20" dirty="0" smtClean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76860" algn="r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spc="2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fr-FR" sz="900" kern="1200" spc="20" dirty="0" smtClean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7965" algn="r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spc="2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g/l</a:t>
                      </a:r>
                      <a:endParaRPr lang="fr-FR" sz="900" kern="1200" spc="20" dirty="0" smtClean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0180" algn="r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spc="2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ml/l</a:t>
                      </a:r>
                      <a:endParaRPr lang="fr-FR" sz="900" kern="1200" spc="20" dirty="0" smtClean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76860" algn="r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fr-FR" sz="900" kern="1200" spc="2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5910" algn="r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spc="2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</a:t>
                      </a:r>
                      <a:endParaRPr lang="fr-FR" sz="900" kern="1200" spc="20" dirty="0" smtClean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95910" algn="r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spc="2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2.0</a:t>
                      </a:r>
                      <a:endParaRPr lang="fr-FR" sz="900" kern="1200" spc="20" dirty="0" smtClean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57175" algn="r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spc="2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60.0</a:t>
                      </a:r>
                      <a:endParaRPr lang="fr-FR" sz="900" kern="1200" spc="20" dirty="0" smtClean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95910" algn="r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spc="2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3.0</a:t>
                      </a:r>
                      <a:endParaRPr lang="fr-FR" sz="900" kern="1200" spc="20" dirty="0" smtClean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95910" algn="r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spc="2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fr-FR" sz="900" kern="1200" spc="20" dirty="0" smtClean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95910" algn="r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spc="2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1.7</a:t>
                      </a:r>
                      <a:endParaRPr lang="fr-FR" sz="900" kern="1200" spc="20" dirty="0" smtClean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95910" algn="r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fr-FR" sz="900" kern="1200" spc="2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10667591"/>
              </p:ext>
            </p:extLst>
          </p:nvPr>
        </p:nvGraphicFramePr>
        <p:xfrm>
          <a:off x="3960000" y="3807480"/>
          <a:ext cx="3045600" cy="457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7600"/>
                <a:gridCol w="684000"/>
                <a:gridCol w="684000"/>
              </a:tblGrid>
              <a:tr h="152400">
                <a:tc gridSpan="3">
                  <a:txBody>
                    <a:bodyPr/>
                    <a:lstStyle/>
                    <a:p>
                      <a:pPr marL="24130" algn="l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spc="5" dirty="0" smtClean="0">
                          <a:solidFill>
                            <a:schemeClr val="bg1"/>
                          </a:solidFill>
                          <a:effectLst/>
                        </a:rPr>
                        <a:t> D</a:t>
                      </a:r>
                      <a:r>
                        <a:rPr lang="en-US" sz="900" spc="5" dirty="0">
                          <a:solidFill>
                            <a:schemeClr val="bg1"/>
                          </a:solidFill>
                          <a:effectLst/>
                        </a:rPr>
                        <a:t>:</a:t>
                      </a:r>
                      <a:r>
                        <a:rPr lang="en-US" sz="9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en-US" sz="900" spc="20" dirty="0" err="1">
                          <a:solidFill>
                            <a:schemeClr val="bg1"/>
                          </a:solidFill>
                          <a:effectLst/>
                        </a:rPr>
                        <a:t>Neutralisation</a:t>
                      </a:r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marL="257175" algn="l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spc="15" dirty="0" smtClean="0">
                          <a:solidFill>
                            <a:srgbClr val="000099"/>
                          </a:solidFill>
                          <a:effectLst/>
                        </a:rPr>
                        <a:t> Products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0495" algn="r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spc="40" dirty="0">
                          <a:solidFill>
                            <a:srgbClr val="000099"/>
                          </a:solidFill>
                          <a:effectLst/>
                        </a:rPr>
                        <a:t>amount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24130" algn="l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spc="20" dirty="0" smtClean="0">
                          <a:solidFill>
                            <a:srgbClr val="000099"/>
                          </a:solidFill>
                          <a:effectLst/>
                        </a:rPr>
                        <a:t> </a:t>
                      </a:r>
                      <a:r>
                        <a:rPr lang="en-US" sz="900" spc="20" dirty="0" smtClean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r>
                        <a:rPr lang="en-US" sz="900" spc="0" baseline="0" dirty="0" smtClean="0">
                          <a:solidFill>
                            <a:srgbClr val="000099"/>
                          </a:solidFill>
                          <a:effectLst/>
                        </a:rPr>
                        <a:t> </a:t>
                      </a:r>
                      <a:r>
                        <a:rPr lang="en-US" sz="900" spc="35" dirty="0" smtClean="0">
                          <a:solidFill>
                            <a:srgbClr val="000099"/>
                          </a:solidFill>
                          <a:effectLst/>
                        </a:rPr>
                        <a:t>acetic</a:t>
                      </a:r>
                      <a:r>
                        <a:rPr lang="en-US" sz="900" spc="65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en-US" sz="900" spc="35" dirty="0">
                          <a:solidFill>
                            <a:srgbClr val="000099"/>
                          </a:solidFill>
                          <a:effectLst/>
                        </a:rPr>
                        <a:t>acid</a:t>
                      </a:r>
                      <a:r>
                        <a:rPr lang="en-US" sz="900" spc="85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en-US" sz="900" spc="15" dirty="0">
                          <a:solidFill>
                            <a:srgbClr val="000099"/>
                          </a:solidFill>
                          <a:effectLst/>
                        </a:rPr>
                        <a:t>60%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0180" algn="r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spc="40" dirty="0" smtClean="0">
                          <a:solidFill>
                            <a:srgbClr val="000099"/>
                          </a:solidFill>
                          <a:effectLst/>
                        </a:rPr>
                        <a:t>ml/l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5910" algn="r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spc="20" dirty="0">
                          <a:solidFill>
                            <a:srgbClr val="000099"/>
                          </a:solidFill>
                          <a:effectLst/>
                        </a:rPr>
                        <a:t>1.0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86352592"/>
              </p:ext>
            </p:extLst>
          </p:nvPr>
        </p:nvGraphicFramePr>
        <p:xfrm>
          <a:off x="3960000" y="4383435"/>
          <a:ext cx="3045600" cy="457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7600"/>
                <a:gridCol w="684000"/>
                <a:gridCol w="684000"/>
              </a:tblGrid>
              <a:tr h="152400">
                <a:tc gridSpan="3">
                  <a:txBody>
                    <a:bodyPr/>
                    <a:lstStyle/>
                    <a:p>
                      <a:pPr marL="24130" algn="l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spc="-5" dirty="0" smtClean="0">
                          <a:solidFill>
                            <a:schemeClr val="bg1"/>
                          </a:solidFill>
                          <a:effectLst/>
                        </a:rPr>
                        <a:t> E</a:t>
                      </a:r>
                      <a:r>
                        <a:rPr lang="en-US" sz="900" spc="-5" dirty="0">
                          <a:solidFill>
                            <a:schemeClr val="bg1"/>
                          </a:solidFill>
                          <a:effectLst/>
                        </a:rPr>
                        <a:t>:</a:t>
                      </a:r>
                      <a:r>
                        <a:rPr lang="en-US" sz="900" dirty="0">
                          <a:solidFill>
                            <a:schemeClr val="bg1"/>
                          </a:solidFill>
                          <a:effectLst/>
                        </a:rPr>
                        <a:t>    </a:t>
                      </a:r>
                      <a:r>
                        <a:rPr lang="en-US" sz="900" spc="40" dirty="0">
                          <a:solidFill>
                            <a:schemeClr val="bg1"/>
                          </a:solidFill>
                          <a:effectLst/>
                        </a:rPr>
                        <a:t>Soaping</a:t>
                      </a:r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marL="257175" algn="l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spc="15" dirty="0" smtClean="0">
                          <a:solidFill>
                            <a:srgbClr val="000099"/>
                          </a:solidFill>
                          <a:effectLst/>
                        </a:rPr>
                        <a:t> Products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0495" algn="l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spc="40" dirty="0">
                          <a:solidFill>
                            <a:srgbClr val="000099"/>
                          </a:solidFill>
                          <a:effectLst/>
                        </a:rPr>
                        <a:t>amount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24130" algn="l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spc="20" dirty="0" smtClean="0">
                          <a:solidFill>
                            <a:srgbClr val="FF0000"/>
                          </a:solidFill>
                          <a:effectLst/>
                        </a:rPr>
                        <a:t> 9</a:t>
                      </a:r>
                      <a:r>
                        <a:rPr lang="en-US" sz="900" spc="0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900" spc="20" dirty="0" smtClean="0">
                          <a:solidFill>
                            <a:srgbClr val="000099"/>
                          </a:solidFill>
                          <a:effectLst/>
                        </a:rPr>
                        <a:t>AVCORON WXF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7965" algn="ctr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spc="30" dirty="0" smtClean="0">
                          <a:solidFill>
                            <a:srgbClr val="000099"/>
                          </a:solidFill>
                          <a:effectLst/>
                        </a:rPr>
                        <a:t>g/l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5910" algn="l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spc="20" dirty="0">
                          <a:solidFill>
                            <a:srgbClr val="000099"/>
                          </a:solidFill>
                          <a:effectLst/>
                        </a:rPr>
                        <a:t>1.5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85546058"/>
              </p:ext>
            </p:extLst>
          </p:nvPr>
        </p:nvGraphicFramePr>
        <p:xfrm>
          <a:off x="3960000" y="4959389"/>
          <a:ext cx="3045600" cy="7626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7600"/>
                <a:gridCol w="684000"/>
                <a:gridCol w="684000"/>
              </a:tblGrid>
              <a:tr h="152400">
                <a:tc gridSpan="3">
                  <a:txBody>
                    <a:bodyPr/>
                    <a:lstStyle/>
                    <a:p>
                      <a:pPr marL="24130" algn="l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spc="20" dirty="0" smtClean="0">
                          <a:solidFill>
                            <a:schemeClr val="bg1"/>
                          </a:solidFill>
                          <a:effectLst/>
                        </a:rPr>
                        <a:t> F</a:t>
                      </a:r>
                      <a:r>
                        <a:rPr lang="en-US" sz="900" spc="20" dirty="0">
                          <a:solidFill>
                            <a:schemeClr val="bg1"/>
                          </a:solidFill>
                          <a:effectLst/>
                        </a:rPr>
                        <a:t>:</a:t>
                      </a:r>
                      <a:r>
                        <a:rPr lang="en-US" sz="900" dirty="0">
                          <a:solidFill>
                            <a:schemeClr val="bg1"/>
                          </a:solidFill>
                          <a:effectLst/>
                        </a:rPr>
                        <a:t>    </a:t>
                      </a:r>
                      <a:r>
                        <a:rPr lang="en-US" sz="900" spc="35" dirty="0">
                          <a:solidFill>
                            <a:schemeClr val="bg1"/>
                          </a:solidFill>
                          <a:effectLst/>
                        </a:rPr>
                        <a:t>Fixing</a:t>
                      </a:r>
                      <a:r>
                        <a:rPr lang="en-US" sz="900" spc="85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en-US" sz="900" spc="30" dirty="0">
                          <a:solidFill>
                            <a:schemeClr val="bg1"/>
                          </a:solidFill>
                          <a:effectLst/>
                        </a:rPr>
                        <a:t>bath</a:t>
                      </a:r>
                      <a:r>
                        <a:rPr lang="en-US" sz="900" spc="85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en-US" sz="900" spc="5" dirty="0">
                          <a:solidFill>
                            <a:schemeClr val="bg1"/>
                          </a:solidFill>
                          <a:effectLst/>
                        </a:rPr>
                        <a:t>/</a:t>
                      </a:r>
                      <a:r>
                        <a:rPr lang="en-US" sz="900" spc="11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en-US" sz="900" spc="30" dirty="0">
                          <a:solidFill>
                            <a:schemeClr val="bg1"/>
                          </a:solidFill>
                          <a:effectLst/>
                        </a:rPr>
                        <a:t>Softener</a:t>
                      </a:r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marL="257175" algn="l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spc="15" dirty="0" smtClean="0">
                          <a:solidFill>
                            <a:srgbClr val="000099"/>
                          </a:solidFill>
                          <a:effectLst/>
                        </a:rPr>
                        <a:t> Products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0495" algn="r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spc="40" dirty="0">
                          <a:solidFill>
                            <a:srgbClr val="000099"/>
                          </a:solidFill>
                          <a:effectLst/>
                        </a:rPr>
                        <a:t>amount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57835">
                <a:tc>
                  <a:txBody>
                    <a:bodyPr/>
                    <a:lstStyle/>
                    <a:p>
                      <a:pPr marL="24130" algn="l" rtl="1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900" spc="10" baseline="0" dirty="0" smtClean="0">
                          <a:solidFill>
                            <a:srgbClr val="FF0000"/>
                          </a:solidFill>
                          <a:effectLst/>
                        </a:rPr>
                        <a:t> 1</a:t>
                      </a:r>
                      <a:r>
                        <a:rPr lang="en-US" sz="900" spc="1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90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en-US" sz="900" spc="35" dirty="0">
                          <a:solidFill>
                            <a:srgbClr val="000099"/>
                          </a:solidFill>
                          <a:effectLst/>
                        </a:rPr>
                        <a:t>acetic</a:t>
                      </a:r>
                      <a:r>
                        <a:rPr lang="en-US" sz="900" spc="65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en-US" sz="900" spc="35" dirty="0">
                          <a:solidFill>
                            <a:srgbClr val="000099"/>
                          </a:solidFill>
                          <a:effectLst/>
                        </a:rPr>
                        <a:t>acid</a:t>
                      </a:r>
                      <a:r>
                        <a:rPr lang="en-US" sz="900" spc="85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en-US" sz="900" spc="15" dirty="0">
                          <a:solidFill>
                            <a:srgbClr val="000099"/>
                          </a:solidFill>
                          <a:effectLst/>
                        </a:rPr>
                        <a:t>60%</a:t>
                      </a:r>
                      <a:r>
                        <a:rPr lang="en-US" sz="900" spc="-3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en-US" sz="900" spc="25" dirty="0">
                          <a:solidFill>
                            <a:srgbClr val="000099"/>
                          </a:solidFill>
                          <a:effectLst/>
                        </a:rPr>
                        <a:t>pH</a:t>
                      </a:r>
                      <a:r>
                        <a:rPr lang="en-US" sz="900" spc="55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en-US" sz="900" spc="20" dirty="0">
                          <a:solidFill>
                            <a:srgbClr val="000099"/>
                          </a:solidFill>
                          <a:effectLst/>
                        </a:rPr>
                        <a:t>5</a:t>
                      </a:r>
                      <a:r>
                        <a:rPr lang="en-US" sz="900" spc="65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en-US" sz="900" spc="10" dirty="0">
                          <a:solidFill>
                            <a:srgbClr val="000099"/>
                          </a:solidFill>
                          <a:effectLst/>
                        </a:rPr>
                        <a:t>-</a:t>
                      </a:r>
                      <a:r>
                        <a:rPr lang="en-US" sz="900" spc="55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en-US" sz="900" spc="20" dirty="0">
                          <a:solidFill>
                            <a:srgbClr val="000099"/>
                          </a:solidFill>
                          <a:effectLst/>
                        </a:rPr>
                        <a:t>6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 marL="24130" algn="l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spc="10" dirty="0" smtClean="0">
                          <a:solidFill>
                            <a:srgbClr val="FF0000"/>
                          </a:solidFill>
                          <a:effectLst/>
                        </a:rPr>
                        <a:t> 10</a:t>
                      </a:r>
                      <a:r>
                        <a:rPr lang="en-US" sz="90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en-US" sz="900" spc="25" dirty="0" smtClean="0">
                          <a:solidFill>
                            <a:srgbClr val="000099"/>
                          </a:solidFill>
                          <a:effectLst/>
                        </a:rPr>
                        <a:t>AVCOFIX FFC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 marL="24130" algn="l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spc="10" dirty="0" smtClean="0">
                          <a:solidFill>
                            <a:srgbClr val="FF0000"/>
                          </a:solidFill>
                          <a:effectLst/>
                        </a:rPr>
                        <a:t> 11</a:t>
                      </a:r>
                      <a:r>
                        <a:rPr lang="en-US" sz="90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en-US" sz="900" spc="15" dirty="0" smtClean="0">
                          <a:solidFill>
                            <a:srgbClr val="000099"/>
                          </a:solidFill>
                          <a:effectLst/>
                        </a:rPr>
                        <a:t>AVCOSOFT NY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endParaRPr lang="en-US" sz="1200" dirty="0" smtClean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iriam" panose="020B0502050101010101" pitchFamily="34" charset="-79"/>
                        </a:rPr>
                        <a:t>g/l</a:t>
                      </a:r>
                    </a:p>
                    <a:p>
                      <a:pPr algn="ctr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iriam" panose="020B0502050101010101" pitchFamily="34" charset="-79"/>
                        </a:rPr>
                        <a:t>%</a:t>
                      </a:r>
                      <a:endParaRPr lang="fr-FR" sz="9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endParaRPr lang="fr-FR" sz="1200" dirty="0" smtClean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1-2</a:t>
                      </a:r>
                    </a:p>
                    <a:p>
                      <a:pPr algn="ctr" rtl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3-4</a:t>
                      </a:r>
                      <a:endParaRPr lang="fr-FR" sz="500" dirty="0">
                        <a:solidFill>
                          <a:srgbClr val="000099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59901915"/>
              </p:ext>
            </p:extLst>
          </p:nvPr>
        </p:nvGraphicFramePr>
        <p:xfrm>
          <a:off x="762000" y="2438400"/>
          <a:ext cx="2592000" cy="1371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000"/>
                <a:gridCol w="1152000"/>
              </a:tblGrid>
              <a:tr h="171450">
                <a:tc>
                  <a:txBody>
                    <a:bodyPr/>
                    <a:lstStyle/>
                    <a:p>
                      <a:pPr marL="30480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 spc="-10" dirty="0">
                          <a:solidFill>
                            <a:srgbClr val="000099"/>
                          </a:solidFill>
                          <a:effectLst/>
                        </a:rPr>
                        <a:t>type</a:t>
                      </a:r>
                      <a:r>
                        <a:rPr lang="en-US" sz="900" spc="45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en-US" sz="900" spc="-5" dirty="0">
                          <a:solidFill>
                            <a:srgbClr val="000099"/>
                          </a:solidFill>
                          <a:effectLst/>
                        </a:rPr>
                        <a:t>of</a:t>
                      </a:r>
                      <a:r>
                        <a:rPr lang="en-US" sz="900" spc="2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en-US" sz="900" spc="5" dirty="0" smtClean="0">
                          <a:solidFill>
                            <a:srgbClr val="000099"/>
                          </a:solidFill>
                          <a:effectLst/>
                        </a:rPr>
                        <a:t>machine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6090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 spc="20" dirty="0">
                          <a:solidFill>
                            <a:srgbClr val="000099"/>
                          </a:solidFill>
                          <a:effectLst/>
                        </a:rPr>
                        <a:t>Jet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30480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 spc="10" dirty="0">
                          <a:solidFill>
                            <a:srgbClr val="000099"/>
                          </a:solidFill>
                          <a:effectLst/>
                        </a:rPr>
                        <a:t>batch</a:t>
                      </a:r>
                      <a:r>
                        <a:rPr lang="en-US" sz="900" dirty="0">
                          <a:solidFill>
                            <a:srgbClr val="000099"/>
                          </a:solidFill>
                          <a:effectLst/>
                        </a:rPr>
                        <a:t> size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5760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 spc="20" dirty="0">
                          <a:solidFill>
                            <a:srgbClr val="000099"/>
                          </a:solidFill>
                          <a:effectLst/>
                        </a:rPr>
                        <a:t>500</a:t>
                      </a:r>
                      <a:r>
                        <a:rPr lang="en-US" sz="900" spc="15" dirty="0">
                          <a:solidFill>
                            <a:srgbClr val="000099"/>
                          </a:solidFill>
                          <a:effectLst/>
                        </a:rPr>
                        <a:t>    </a:t>
                      </a:r>
                      <a:r>
                        <a:rPr lang="en-US" sz="900" spc="15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en-US" sz="900" spc="20" smtClean="0">
                          <a:solidFill>
                            <a:srgbClr val="000099"/>
                          </a:solidFill>
                          <a:effectLst/>
                        </a:rPr>
                        <a:t>kg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30480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 spc="-15">
                          <a:solidFill>
                            <a:srgbClr val="000099"/>
                          </a:solidFill>
                          <a:effectLst/>
                        </a:rPr>
                        <a:t>liquor</a:t>
                      </a:r>
                      <a:r>
                        <a:rPr lang="en-US" sz="900" spc="45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en-US" sz="900" spc="5">
                          <a:solidFill>
                            <a:srgbClr val="000099"/>
                          </a:solidFill>
                          <a:effectLst/>
                        </a:rPr>
                        <a:t>ratio</a:t>
                      </a:r>
                      <a:endParaRPr lang="fr-FR" sz="120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6075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 spc="5" dirty="0">
                          <a:solidFill>
                            <a:srgbClr val="000099"/>
                          </a:solidFill>
                          <a:effectLst/>
                        </a:rPr>
                        <a:t>8</a:t>
                      </a:r>
                      <a:r>
                        <a:rPr lang="en-US" sz="900" spc="45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en-US" sz="900" spc="80" dirty="0">
                          <a:solidFill>
                            <a:srgbClr val="000099"/>
                          </a:solidFill>
                          <a:effectLst/>
                        </a:rPr>
                        <a:t>:1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30480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 spc="-15" dirty="0" smtClean="0">
                          <a:solidFill>
                            <a:srgbClr val="000099"/>
                          </a:solidFill>
                          <a:effectLst/>
                        </a:rPr>
                        <a:t>Liquor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5910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 spc="25" dirty="0">
                          <a:solidFill>
                            <a:srgbClr val="000099"/>
                          </a:solidFill>
                          <a:effectLst/>
                        </a:rPr>
                        <a:t>4000</a:t>
                      </a:r>
                      <a:r>
                        <a:rPr lang="en-US" sz="900" dirty="0">
                          <a:solidFill>
                            <a:srgbClr val="000099"/>
                          </a:solidFill>
                          <a:effectLst/>
                        </a:rPr>
                        <a:t>   </a:t>
                      </a:r>
                      <a:r>
                        <a:rPr lang="en-US" sz="900" spc="5" dirty="0" smtClean="0">
                          <a:solidFill>
                            <a:srgbClr val="000099"/>
                          </a:solidFill>
                          <a:effectLst/>
                        </a:rPr>
                        <a:t>l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30480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 spc="15" dirty="0">
                          <a:solidFill>
                            <a:srgbClr val="000099"/>
                          </a:solidFill>
                          <a:effectLst/>
                        </a:rPr>
                        <a:t>speed</a:t>
                      </a:r>
                      <a:r>
                        <a:rPr lang="en-US" sz="90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en-US" sz="900" spc="-5" dirty="0">
                          <a:solidFill>
                            <a:srgbClr val="000099"/>
                          </a:solidFill>
                          <a:effectLst/>
                        </a:rPr>
                        <a:t>of</a:t>
                      </a:r>
                      <a:r>
                        <a:rPr lang="en-US" sz="900" spc="2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en-US" sz="900" dirty="0">
                          <a:solidFill>
                            <a:srgbClr val="000099"/>
                          </a:solidFill>
                          <a:effectLst/>
                        </a:rPr>
                        <a:t>rotation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5760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 spc="20" dirty="0">
                          <a:solidFill>
                            <a:srgbClr val="000099"/>
                          </a:solidFill>
                          <a:effectLst/>
                        </a:rPr>
                        <a:t>220</a:t>
                      </a:r>
                      <a:r>
                        <a:rPr lang="en-US" sz="900" dirty="0">
                          <a:solidFill>
                            <a:srgbClr val="000099"/>
                          </a:solidFill>
                          <a:effectLst/>
                        </a:rPr>
                        <a:t>     </a:t>
                      </a:r>
                      <a:r>
                        <a:rPr lang="en-US" sz="900" spc="5" dirty="0" smtClean="0">
                          <a:solidFill>
                            <a:srgbClr val="000099"/>
                          </a:solidFill>
                          <a:effectLst/>
                        </a:rPr>
                        <a:t>m/min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30480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 spc="10" dirty="0">
                          <a:solidFill>
                            <a:srgbClr val="000099"/>
                          </a:solidFill>
                          <a:effectLst/>
                        </a:rPr>
                        <a:t>winch</a:t>
                      </a:r>
                      <a:r>
                        <a:rPr lang="en-US" sz="90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en-US" sz="900" spc="15" dirty="0">
                          <a:solidFill>
                            <a:srgbClr val="000099"/>
                          </a:solidFill>
                          <a:effectLst/>
                        </a:rPr>
                        <a:t>speed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5760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 spc="20" dirty="0">
                          <a:solidFill>
                            <a:srgbClr val="000099"/>
                          </a:solidFill>
                          <a:effectLst/>
                        </a:rPr>
                        <a:t>220</a:t>
                      </a:r>
                      <a:r>
                        <a:rPr lang="en-US" sz="900" dirty="0">
                          <a:solidFill>
                            <a:srgbClr val="000099"/>
                          </a:solidFill>
                          <a:effectLst/>
                        </a:rPr>
                        <a:t>     </a:t>
                      </a:r>
                      <a:r>
                        <a:rPr lang="en-US" sz="900" spc="5" dirty="0" smtClean="0">
                          <a:solidFill>
                            <a:srgbClr val="000099"/>
                          </a:solidFill>
                          <a:effectLst/>
                        </a:rPr>
                        <a:t>m/min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30480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 spc="15" dirty="0">
                          <a:solidFill>
                            <a:srgbClr val="000099"/>
                          </a:solidFill>
                          <a:effectLst/>
                        </a:rPr>
                        <a:t>chamber(s)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6730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 spc="5" dirty="0">
                          <a:solidFill>
                            <a:srgbClr val="000099"/>
                          </a:solidFill>
                          <a:effectLst/>
                        </a:rPr>
                        <a:t>4</a:t>
                      </a:r>
                      <a:r>
                        <a:rPr lang="en-US" sz="900" spc="25" dirty="0">
                          <a:solidFill>
                            <a:srgbClr val="000099"/>
                          </a:solidFill>
                          <a:effectLst/>
                        </a:rPr>
                        <a:t>     </a:t>
                      </a:r>
                      <a:r>
                        <a:rPr lang="en-US" sz="900" spc="25" dirty="0" smtClean="0">
                          <a:solidFill>
                            <a:srgbClr val="000099"/>
                          </a:solidFill>
                          <a:effectLst/>
                        </a:rPr>
                        <a:t>   </a:t>
                      </a:r>
                      <a:r>
                        <a:rPr lang="en-US" sz="900" spc="5" dirty="0" smtClean="0">
                          <a:solidFill>
                            <a:srgbClr val="000099"/>
                          </a:solidFill>
                          <a:effectLst/>
                        </a:rPr>
                        <a:t>piece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30480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99"/>
                          </a:solidFill>
                          <a:effectLst/>
                        </a:rPr>
                        <a:t>jet</a:t>
                      </a:r>
                      <a:r>
                        <a:rPr lang="en-US" sz="900" spc="2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en-US" sz="900" spc="15" dirty="0">
                          <a:solidFill>
                            <a:srgbClr val="000099"/>
                          </a:solidFill>
                          <a:effectLst/>
                        </a:rPr>
                        <a:t>pressure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05765" algn="l" rtl="1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99"/>
                          </a:solidFill>
                          <a:effectLst/>
                        </a:rPr>
                        <a:t>0.3      </a:t>
                      </a:r>
                      <a:r>
                        <a:rPr lang="en-US" sz="900" spc="5" dirty="0" smtClean="0">
                          <a:solidFill>
                            <a:srgbClr val="000099"/>
                          </a:solidFill>
                          <a:effectLst/>
                        </a:rPr>
                        <a:t>bar</a:t>
                      </a:r>
                      <a:endParaRPr lang="fr-FR" sz="1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Miriam" panose="020B0502050101010101" pitchFamily="34" charset="-79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9356" y="5904339"/>
            <a:ext cx="5867400" cy="3152775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1905000" y="-24688800"/>
            <a:ext cx="3810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low temperature bleaching is offering a pronounced save of energy consumption , along with save of machine time , labor cost , water and waste water treatment cost and increased machine efficiency.</a:t>
            </a:r>
            <a:endParaRPr lang="fr-FR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fr-FR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fr-FR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fr-FR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Accelerates and reinforces  the bleaching effect of hydrogen peroxide at 80c.</a:t>
            </a:r>
            <a:endParaRPr lang="fr-FR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>
              <a:spcAft>
                <a:spcPts val="0"/>
              </a:spcAft>
            </a:pP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fr-FR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Optimal PH of 10-11</a:t>
            </a:r>
            <a:endParaRPr lang="fr-FR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fr-FR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Minimum fiber damaging</a:t>
            </a:r>
            <a:endParaRPr lang="fr-FR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fr-FR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Saving time – 1 HOUR SAVE PER CYCLE</a:t>
            </a:r>
            <a:endParaRPr lang="fr-FR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fr-FR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Saving energy – OIL , ELECTRICITY BY APP. 13% </a:t>
            </a:r>
            <a:endParaRPr lang="fr-FR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fr-FR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Reduced water consumption – BY APP. 15% </a:t>
            </a:r>
            <a:endParaRPr lang="fr-FR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fr-FR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Softer fabric handle</a:t>
            </a:r>
            <a:endParaRPr lang="fr-FR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fr-FR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Increased productivity – BY APP. 14% </a:t>
            </a:r>
            <a:endParaRPr lang="fr-FR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algn="r" rtl="1">
              <a:spcAft>
                <a:spcPts val="0"/>
              </a:spcAft>
            </a:pP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fr-FR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fr-FR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fr-FR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>
              <a:spcAft>
                <a:spcPts val="0"/>
              </a:spcAft>
            </a:pP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fr-FR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Discontinuous half bleaching of cotton and cotton blends at L:R 1:5-1:15.</a:t>
            </a:r>
            <a:endParaRPr lang="fr-FR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 80c for 20-30 min. followed by a 70c rinse and neutralization/peroxide killer treatment.</a:t>
            </a:r>
            <a:endParaRPr lang="fr-FR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Flowchart: Process 13"/>
          <p:cNvSpPr/>
          <p:nvPr/>
        </p:nvSpPr>
        <p:spPr bwMode="auto">
          <a:xfrm>
            <a:off x="228600" y="4114801"/>
            <a:ext cx="3581400" cy="1447799"/>
          </a:xfrm>
          <a:prstGeom prst="flowChartProcess">
            <a:avLst/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6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headEnd type="none" w="sm" len="sm"/>
            <a:tailEnd type="none" w="sm" len="sm"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lvl="0" indent="-1714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050" b="1" i="1" kern="100" spc="-65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Accelerates and reinforces  the bleaching at 80°C. </a:t>
            </a:r>
            <a:endParaRPr lang="fr-FR" sz="1050" b="1" i="1" kern="100" spc="-65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lvl="0" indent="-1714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050" b="1" i="1" kern="100" spc="-65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Minimum fiber damaging and Softer fabric handle</a:t>
            </a:r>
            <a:endParaRPr lang="fr-FR" sz="1050" b="1" i="1" kern="100" spc="-65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050" b="1" i="1" kern="100" spc="-65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Saving time – 1 HOUR SAVING PER CYCLE</a:t>
            </a:r>
            <a:endParaRPr lang="fr-FR" sz="1050" b="1" i="1" kern="100" spc="-65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050" b="1" i="1" kern="100" spc="-65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Saving energy – OIL </a:t>
            </a:r>
            <a:r>
              <a:rPr lang="en-US" sz="1050" b="1" i="1" kern="100" spc="-65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ELECTRICITY </a:t>
            </a:r>
            <a:r>
              <a:rPr lang="en-US" sz="1050" b="1" i="1" kern="100" spc="-65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about 13% </a:t>
            </a:r>
            <a:endParaRPr lang="fr-FR" sz="1050" b="1" i="1" kern="100" spc="-65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050" b="1" i="1" kern="100" spc="-65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Reduced water consumption – by about 15% </a:t>
            </a:r>
            <a:endParaRPr lang="fr-FR" sz="1050" b="1" i="1" kern="100" spc="-65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050" b="1" i="1" kern="100" spc="-65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Increased productivity – by about 14% 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4833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81000"/>
            <a:ext cx="6934200" cy="8494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AVCO-BLANKINOL COM-LT </a:t>
            </a:r>
            <a:endParaRPr lang="fr-FR" sz="1800" b="1" dirty="0">
              <a:solidFill>
                <a:srgbClr val="000099"/>
              </a:solidFill>
              <a:latin typeface="Arial Black" panose="020B0A04020102020204" pitchFamily="34" charset="0"/>
            </a:endParaRPr>
          </a:p>
          <a:p>
            <a:r>
              <a:rPr lang="en-US" sz="1200" i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"ONE-SHOT</a:t>
            </a:r>
            <a:r>
              <a:rPr lang="en-US" sz="1200" i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 LOW TEMPERATURE BLEACHING COMPOUND</a:t>
            </a:r>
            <a:endParaRPr lang="fr-FR" sz="1200" i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2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fr-FR" sz="1200" b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 smtClean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2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AVCO-BLANKINOL COM-LT is a balanced blend of wetting agent, detergent, stabilizer and activator, formulated to offer the textile dye-house a complete "one shot" low temperature bleaching auxiliary, designed for peroxide bleaching at 80°c of cotton and cotton blends with hydrogen peroxide in jets and winch type machines. </a:t>
            </a:r>
            <a:endParaRPr lang="fr-FR" sz="1200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2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special activating additive added to the AVCO-BLANKINOL COM-LT accelerates and activates the bleaching effect of hydrogen peroxide and shortens the required bleaching time, and thus enables bleaching at low temperature such as 80°c instead of the usual peroxide bleaching temperature which is in the range of 95 – 110 °c.</a:t>
            </a:r>
            <a:endParaRPr lang="fr-FR" sz="1200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2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Lower bleaching temperature process consumes less energy and saves machine time, which means lower production costs.</a:t>
            </a:r>
            <a:endParaRPr lang="fr-FR" sz="1200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2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Lower bleaching temperature means also lower </a:t>
            </a:r>
            <a:r>
              <a:rPr lang="en-US" sz="1200" dirty="0" err="1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fibre</a:t>
            </a:r>
            <a:r>
              <a:rPr lang="en-US" sz="12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damage, less pilling and softer handle.</a:t>
            </a:r>
            <a:endParaRPr lang="fr-FR" sz="1200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2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fr-FR" sz="1200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2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new LOW TEMPERATURE bleaching is offering a pronounced save of energy consumption along with save of machine time (app. 1 hour time save per cycle). </a:t>
            </a:r>
            <a:endParaRPr lang="fr-FR" sz="1200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2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result is lowering of direct bleaching costs by app. 20% along with pronounced increase of bleaching machine efficiency by app. 15%.</a:t>
            </a:r>
            <a:endParaRPr lang="fr-FR" sz="1200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i="1" dirty="0" smtClean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200" i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SPECIFICATIONS:</a:t>
            </a:r>
          </a:p>
          <a:p>
            <a:endParaRPr lang="en-US" sz="1200" i="1" dirty="0" smtClean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i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i="1" dirty="0" smtClean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i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i="1" dirty="0" smtClean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i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i="1" dirty="0" smtClean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i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i="1" dirty="0" smtClean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i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i="1" dirty="0" smtClean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i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i="1" dirty="0" smtClean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i="1" dirty="0" smtClean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i="1" dirty="0" smtClean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i="1" dirty="0" smtClean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200" i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PROPERTIES </a:t>
            </a:r>
            <a:r>
              <a:rPr lang="en-US" sz="1200" i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USES:</a:t>
            </a:r>
            <a:endParaRPr lang="fr-FR" sz="1200" i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200" dirty="0"/>
              <a:t> </a:t>
            </a:r>
            <a:endParaRPr lang="fr-FR" sz="1200" dirty="0"/>
          </a:p>
          <a:p>
            <a:pPr marL="228600" lvl="0" indent="-228600">
              <a:buFont typeface="+mj-lt"/>
              <a:buAutoNum type="arabicPeriod"/>
            </a:pPr>
            <a:r>
              <a:rPr lang="en-US" sz="1200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</a:t>
            </a:r>
            <a:r>
              <a:rPr lang="en-US" sz="12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One-Shot" product that can replace all surfactants, stabilizers, sequestering agents normally used in cotton hot bleaching process.</a:t>
            </a:r>
            <a:endParaRPr lang="fr-FR" sz="1200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Lower bleaching temperature means lower energy consumption and shortening of the bleaching time. The result is lower production cost and improved efficiency.</a:t>
            </a:r>
            <a:endParaRPr lang="fr-FR" sz="1200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19786319"/>
              </p:ext>
            </p:extLst>
          </p:nvPr>
        </p:nvGraphicFramePr>
        <p:xfrm>
          <a:off x="457200" y="4648200"/>
          <a:ext cx="6781800" cy="257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5450"/>
                <a:gridCol w="5086350"/>
              </a:tblGrid>
              <a:tr h="142240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Appearance</a:t>
                      </a:r>
                      <a:endParaRPr lang="fr-FR" sz="1200" b="1" dirty="0">
                        <a:solidFill>
                          <a:srgbClr val="0000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095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dirty="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Clear, </a:t>
                      </a:r>
                      <a:r>
                        <a:rPr lang="en-US" sz="1200" b="0" dirty="0" err="1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colourless</a:t>
                      </a:r>
                      <a:r>
                        <a:rPr lang="en-US" sz="1200" b="0" dirty="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to yellowish liquid.</a:t>
                      </a:r>
                      <a:endParaRPr lang="fr-FR" sz="1200" b="0" dirty="0">
                        <a:solidFill>
                          <a:srgbClr val="000099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kern="1200" dirty="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Chemical nature</a:t>
                      </a:r>
                      <a:endParaRPr lang="fr-FR" sz="1200" b="1" kern="1200" dirty="0">
                        <a:solidFill>
                          <a:srgbClr val="000099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095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dirty="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Blend of nonionic surfactants, stabilizers, </a:t>
                      </a:r>
                      <a:r>
                        <a:rPr lang="en-US" sz="1200" b="0" dirty="0" err="1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defoaming</a:t>
                      </a:r>
                      <a:r>
                        <a:rPr lang="en-US" sz="1200" b="0" dirty="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additives and special </a:t>
                      </a:r>
                      <a:r>
                        <a:rPr lang="en-US" sz="1200" b="0" dirty="0" err="1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organo</a:t>
                      </a:r>
                      <a:r>
                        <a:rPr lang="en-US" sz="1200" b="0" dirty="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-complex activator.</a:t>
                      </a:r>
                      <a:endParaRPr lang="fr-FR" sz="1200" b="0" dirty="0">
                        <a:solidFill>
                          <a:srgbClr val="000099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kern="1200" dirty="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Ionic type</a:t>
                      </a:r>
                      <a:endParaRPr lang="fr-FR" sz="1200" b="1" kern="1200" dirty="0">
                        <a:solidFill>
                          <a:srgbClr val="000099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095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Nonionic </a:t>
                      </a:r>
                      <a:endParaRPr lang="fr-FR" sz="1200" b="0">
                        <a:solidFill>
                          <a:srgbClr val="000099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kern="1200" dirty="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 (</a:t>
                      </a:r>
                      <a:r>
                        <a:rPr lang="en-US" sz="1200" b="1" kern="1200" dirty="0" smtClean="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10%</a:t>
                      </a:r>
                      <a:r>
                        <a:rPr lang="en-US" sz="1200" b="1" kern="1200" baseline="0" dirty="0" smtClean="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sol.</a:t>
                      </a:r>
                      <a:r>
                        <a:rPr lang="en-US" sz="1200" b="1" kern="1200" dirty="0" smtClean="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fr-FR" sz="1200" b="1" kern="1200" dirty="0">
                        <a:solidFill>
                          <a:srgbClr val="000099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095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3.5 – 5</a:t>
                      </a:r>
                      <a:endParaRPr lang="fr-FR" sz="1200" b="0">
                        <a:solidFill>
                          <a:srgbClr val="000099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kern="1200" dirty="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Solubility</a:t>
                      </a:r>
                      <a:endParaRPr lang="fr-FR" sz="1200" b="1" kern="1200" dirty="0">
                        <a:solidFill>
                          <a:srgbClr val="000099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095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Miscible with water at any ratio.</a:t>
                      </a:r>
                      <a:endParaRPr lang="fr-FR" sz="1200" b="0">
                        <a:solidFill>
                          <a:srgbClr val="000099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kern="1200" dirty="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Compatibility</a:t>
                      </a:r>
                      <a:endParaRPr lang="fr-FR" sz="1200" b="1" kern="1200" dirty="0">
                        <a:solidFill>
                          <a:srgbClr val="000099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0955">
                        <a:spcAft>
                          <a:spcPts val="600"/>
                        </a:spcAft>
                      </a:pPr>
                      <a:r>
                        <a:rPr lang="en-US" sz="1200" b="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Compatible with all chemicals normally applied in cotton bleaching.</a:t>
                      </a:r>
                      <a:endParaRPr lang="fr-FR" sz="1200" b="0">
                        <a:solidFill>
                          <a:srgbClr val="000099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R="20955">
                        <a:spcAft>
                          <a:spcPts val="600"/>
                        </a:spcAft>
                      </a:pPr>
                      <a:r>
                        <a:rPr lang="en-US" sz="1200" b="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Good compatibility with water hardness and mild alkalis and acids.</a:t>
                      </a:r>
                      <a:endParaRPr lang="fr-FR" sz="1200" b="0">
                        <a:solidFill>
                          <a:srgbClr val="000099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kern="1200" dirty="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Storage</a:t>
                      </a:r>
                      <a:endParaRPr lang="fr-FR" sz="1200" b="1" kern="1200" dirty="0">
                        <a:solidFill>
                          <a:srgbClr val="000099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095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dirty="0">
                          <a:solidFill>
                            <a:srgbClr val="000099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When stored  in closed original packages, stable for at least 12 months.</a:t>
                      </a:r>
                      <a:endParaRPr lang="fr-FR" sz="1200" b="0" dirty="0">
                        <a:solidFill>
                          <a:srgbClr val="000099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749501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81000"/>
            <a:ext cx="6934200" cy="7755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Font typeface="+mj-lt"/>
              <a:buAutoNum type="arabicPeriod" startAt="3"/>
            </a:pPr>
            <a:r>
              <a:rPr lang="en-US" sz="1200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Very </a:t>
            </a:r>
            <a:r>
              <a:rPr lang="en-US" sz="12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good detergency and emulsifying properties towards dirt, waxes and oils which present in raw cotton knits. The absorbency of the bleached fabrics is excellent.</a:t>
            </a:r>
            <a:endParaRPr lang="fr-FR" sz="1200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lvl="0" indent="-228600">
              <a:buFont typeface="+mj-lt"/>
              <a:buAutoNum type="arabicPeriod" startAt="3"/>
            </a:pPr>
            <a:r>
              <a:rPr lang="en-US" sz="12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Less handling and weighing in the dye house and saving of storage space.</a:t>
            </a:r>
            <a:endParaRPr lang="fr-FR" sz="1200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lvl="0" indent="-228600">
              <a:buFont typeface="+mj-lt"/>
              <a:buAutoNum type="arabicPeriod" startAt="3"/>
            </a:pPr>
            <a:r>
              <a:rPr lang="en-US" sz="12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Maximum reproducibility.</a:t>
            </a:r>
            <a:endParaRPr lang="fr-FR" sz="1200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lvl="0" indent="-228600">
              <a:buFont typeface="+mj-lt"/>
              <a:buAutoNum type="arabicPeriod" startAt="3"/>
            </a:pPr>
            <a:r>
              <a:rPr lang="en-US" sz="12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Softer fabric handle.</a:t>
            </a:r>
            <a:endParaRPr lang="fr-FR" sz="1200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lvl="0" indent="-228600">
              <a:buFont typeface="+mj-lt"/>
              <a:buAutoNum type="arabicPeriod" startAt="3"/>
            </a:pPr>
            <a:r>
              <a:rPr lang="en-US" sz="12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Lower tendency towards pilling.</a:t>
            </a:r>
            <a:endParaRPr lang="fr-FR" sz="1200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lvl="0" indent="-228600">
              <a:buFont typeface="+mj-lt"/>
              <a:buAutoNum type="arabicPeriod" startAt="3"/>
            </a:pPr>
            <a:r>
              <a:rPr lang="en-US" sz="12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be applied also for full bleaching of cotton with optical brighteners. </a:t>
            </a:r>
            <a:endParaRPr lang="fr-FR" sz="1200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lvl="0" indent="-228600">
              <a:buFont typeface="+mj-lt"/>
              <a:buAutoNum type="arabicPeriod" startAt="3"/>
            </a:pPr>
            <a:endParaRPr lang="fr-FR" sz="1200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200" dirty="0"/>
              <a:t> </a:t>
            </a:r>
            <a:endParaRPr lang="fr-FR" sz="1200" dirty="0"/>
          </a:p>
          <a:p>
            <a:r>
              <a:rPr lang="en-US" sz="1200" i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APPLICATION</a:t>
            </a:r>
            <a:r>
              <a:rPr lang="en-US" sz="1200" i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endParaRPr lang="fr-FR" sz="1200" i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2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Half bleaching of 100% cotton knit in the jet (L.R. 1:10)</a:t>
            </a:r>
            <a:r>
              <a:rPr lang="en-US" sz="12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fr-FR" sz="1200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2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fr-FR" sz="1200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2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AVCO-BLANKINOL COM-LT	</a:t>
            </a:r>
            <a:r>
              <a:rPr lang="en-US" sz="1200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1.5  </a:t>
            </a:r>
            <a:r>
              <a:rPr lang="en-US" sz="12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g/l</a:t>
            </a:r>
            <a:endParaRPr lang="fr-FR" sz="1200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2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en-US" sz="1200" baseline="-250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12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en-US" sz="1200" baseline="-250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12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(50%)	</a:t>
            </a:r>
            <a:r>
              <a:rPr lang="en-US" sz="1200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4   </a:t>
            </a:r>
            <a:r>
              <a:rPr lang="en-US" sz="12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cc/l</a:t>
            </a:r>
            <a:endParaRPr lang="fr-FR" sz="1200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2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Soda caustic (50%)                       </a:t>
            </a:r>
            <a:r>
              <a:rPr lang="en-US" sz="1200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2   </a:t>
            </a:r>
            <a:r>
              <a:rPr lang="en-US" sz="12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cc/l</a:t>
            </a:r>
            <a:endParaRPr lang="fr-FR" sz="1200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2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fr-FR" sz="1200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Run at 80°C for 20 - 30 minutes.</a:t>
            </a:r>
            <a:endParaRPr lang="fr-FR" sz="1200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Drop bath and rinse at 70 - 80°C.</a:t>
            </a:r>
            <a:endParaRPr lang="fr-FR" sz="1200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Neutralize and continue with the enzymatic peroxide residues elimination with AVCO-SAN 3EP followed by dyeing in the same bath.</a:t>
            </a:r>
            <a:endParaRPr lang="fr-FR" sz="1200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bleaching grey good without pre-scouring, it is advisable to add first a de-aerating agent such as AVCO-TEX CAN (0.3 – 0.6 g/l), and if needed a bath lubricant such as AVCO-SLIP RF (1-2 g/l). Then load fabric and circulate for 5 min., and add the other bleaching auxiliaries and start the bleaching process.</a:t>
            </a:r>
            <a:endParaRPr lang="fr-FR" sz="1200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2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fr-FR" sz="1200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2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Full </a:t>
            </a:r>
            <a:r>
              <a:rPr lang="en-US" sz="12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bleaching with O.B. of 100% cotton knit in the jet (L.R. 1:10)</a:t>
            </a:r>
            <a:r>
              <a:rPr lang="en-US" sz="12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fr-FR" sz="1200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2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fr-FR" sz="1200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2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AVCO-BLANKINOL COM-LT	</a:t>
            </a:r>
            <a:r>
              <a:rPr lang="en-US" sz="1200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1.5 </a:t>
            </a:r>
            <a:r>
              <a:rPr lang="en-US" sz="12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- 2 g/l</a:t>
            </a:r>
            <a:endParaRPr lang="fr-FR" sz="1200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2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en-US" sz="1200" baseline="-250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12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en-US" sz="1200" baseline="-250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12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(50%)	</a:t>
            </a:r>
            <a:r>
              <a:rPr lang="en-US" sz="1200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8 </a:t>
            </a:r>
            <a:r>
              <a:rPr lang="en-US" sz="12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- 10   cc/l</a:t>
            </a:r>
            <a:endParaRPr lang="fr-FR" sz="1200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2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Soda caustic (50%)                      </a:t>
            </a:r>
            <a:r>
              <a:rPr lang="en-US" sz="1200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3   </a:t>
            </a:r>
            <a:r>
              <a:rPr lang="en-US" sz="12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cc/l</a:t>
            </a:r>
            <a:endParaRPr lang="fr-FR" sz="1200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2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AVCO-LUX HA                             </a:t>
            </a:r>
            <a:r>
              <a:rPr lang="en-US" sz="1200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1 </a:t>
            </a:r>
            <a:r>
              <a:rPr lang="en-US" sz="12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lang="fr-FR" sz="1200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 smtClean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200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Run </a:t>
            </a:r>
            <a:r>
              <a:rPr lang="en-US" sz="12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 95 - 98°C for 45 - 60 minutes.</a:t>
            </a:r>
            <a:endParaRPr lang="fr-FR" sz="1200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Drop bath and rinse at 70 - 80°C.</a:t>
            </a:r>
            <a:endParaRPr lang="fr-FR" sz="1200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b="1" u="sng" dirty="0" smtClean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200" b="1" u="sng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Remark</a:t>
            </a:r>
            <a:r>
              <a:rPr lang="en-US" sz="12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fr-FR" sz="1200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2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Full bleach with O.B.A. at 80°C is possible, but will produce a full white with some lower whiteness degree. Preliminary tests are required</a:t>
            </a:r>
            <a:r>
              <a:rPr lang="en-US" sz="12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0182656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">
      <a:dk1>
        <a:srgbClr val="FFFFFF"/>
      </a:dk1>
      <a:lt1>
        <a:srgbClr val="FFFFFF"/>
      </a:lt1>
      <a:dk2>
        <a:srgbClr val="FFCC66"/>
      </a:dk2>
      <a:lt2>
        <a:srgbClr val="000000"/>
      </a:lt2>
      <a:accent1>
        <a:srgbClr val="00FFFF"/>
      </a:accent1>
      <a:accent2>
        <a:srgbClr val="FFFF00"/>
      </a:accent2>
      <a:accent3>
        <a:srgbClr val="FFFFFF"/>
      </a:accent3>
      <a:accent4>
        <a:srgbClr val="DADADA"/>
      </a:accent4>
      <a:accent5>
        <a:srgbClr val="AAFFFF"/>
      </a:accent5>
      <a:accent6>
        <a:srgbClr val="E7E700"/>
      </a:accent6>
      <a:hlink>
        <a:srgbClr val="FF0033"/>
      </a:hlink>
      <a:folHlink>
        <a:srgbClr val="3366FF"/>
      </a:folHlink>
    </a:clrScheme>
    <a:fontScheme name="Soar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32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32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Designs\Soaring.pot</Template>
  <TotalTime>9692</TotalTime>
  <Words>575</Words>
  <Application>Microsoft Office PowerPoint</Application>
  <PresentationFormat>מותאם אישית</PresentationFormat>
  <Paragraphs>320</Paragraphs>
  <Slides>5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6" baseType="lpstr">
      <vt:lpstr>Soaring</vt:lpstr>
      <vt:lpstr>שקופית 1</vt:lpstr>
      <vt:lpstr>שקופית 2</vt:lpstr>
      <vt:lpstr>שקופית 3</vt:lpstr>
      <vt:lpstr>שקופית 4</vt:lpstr>
      <vt:lpstr>שקופית 5</vt:lpstr>
    </vt:vector>
  </TitlesOfParts>
  <Company>AVCO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Levoslip AN</dc:title>
  <dc:creator>Janine Al-Asswad</dc:creator>
  <cp:lastModifiedBy>Marketing</cp:lastModifiedBy>
  <cp:revision>486</cp:revision>
  <cp:lastPrinted>2014-12-31T10:12:13Z</cp:lastPrinted>
  <dcterms:created xsi:type="dcterms:W3CDTF">1999-04-05T11:01:14Z</dcterms:created>
  <dcterms:modified xsi:type="dcterms:W3CDTF">2015-07-19T12:18:09Z</dcterms:modified>
</cp:coreProperties>
</file>